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 id="2147483669" r:id="rId2"/>
  </p:sldMasterIdLst>
  <p:notesMasterIdLst>
    <p:notesMasterId r:id="rId39"/>
  </p:notesMasterIdLst>
  <p:handoutMasterIdLst>
    <p:handoutMasterId r:id="rId40"/>
  </p:handoutMasterIdLst>
  <p:sldIdLst>
    <p:sldId id="298" r:id="rId3"/>
    <p:sldId id="327" r:id="rId4"/>
    <p:sldId id="328" r:id="rId5"/>
    <p:sldId id="329" r:id="rId6"/>
    <p:sldId id="331" r:id="rId7"/>
    <p:sldId id="332" r:id="rId8"/>
    <p:sldId id="333" r:id="rId9"/>
    <p:sldId id="334" r:id="rId10"/>
    <p:sldId id="335" r:id="rId11"/>
    <p:sldId id="336" r:id="rId12"/>
    <p:sldId id="337" r:id="rId13"/>
    <p:sldId id="338" r:id="rId14"/>
    <p:sldId id="339" r:id="rId15"/>
    <p:sldId id="340" r:id="rId16"/>
    <p:sldId id="341" r:id="rId17"/>
    <p:sldId id="342" r:id="rId18"/>
    <p:sldId id="343" r:id="rId19"/>
    <p:sldId id="344" r:id="rId20"/>
    <p:sldId id="345" r:id="rId21"/>
    <p:sldId id="346" r:id="rId22"/>
    <p:sldId id="347" r:id="rId23"/>
    <p:sldId id="348" r:id="rId24"/>
    <p:sldId id="349" r:id="rId25"/>
    <p:sldId id="350" r:id="rId26"/>
    <p:sldId id="351" r:id="rId27"/>
    <p:sldId id="352" r:id="rId28"/>
    <p:sldId id="353" r:id="rId29"/>
    <p:sldId id="354" r:id="rId30"/>
    <p:sldId id="355" r:id="rId31"/>
    <p:sldId id="356" r:id="rId32"/>
    <p:sldId id="357" r:id="rId33"/>
    <p:sldId id="358" r:id="rId34"/>
    <p:sldId id="359" r:id="rId35"/>
    <p:sldId id="360" r:id="rId36"/>
    <p:sldId id="361" r:id="rId37"/>
    <p:sldId id="362" r:id="rId38"/>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8819"/>
    <a:srgbClr val="FF3399"/>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76364" cy="513508"/>
          </a:xfrm>
          <a:prstGeom prst="rect">
            <a:avLst/>
          </a:prstGeom>
        </p:spPr>
        <p:txBody>
          <a:bodyPr vert="horz" lIns="99036" tIns="49518" rIns="99036" bIns="49518" rtlCol="0"/>
          <a:lstStyle>
            <a:lvl1pPr algn="l">
              <a:defRPr sz="1300"/>
            </a:lvl1pPr>
          </a:lstStyle>
          <a:p>
            <a:endParaRPr lang="en-US"/>
          </a:p>
        </p:txBody>
      </p:sp>
      <p:sp>
        <p:nvSpPr>
          <p:cNvPr id="3" name="Date Placeholder 2"/>
          <p:cNvSpPr>
            <a:spLocks noGrp="1"/>
          </p:cNvSpPr>
          <p:nvPr>
            <p:ph type="dt" sz="quarter" idx="1"/>
          </p:nvPr>
        </p:nvSpPr>
        <p:spPr>
          <a:xfrm>
            <a:off x="4021295" y="2"/>
            <a:ext cx="3076364" cy="513508"/>
          </a:xfrm>
          <a:prstGeom prst="rect">
            <a:avLst/>
          </a:prstGeom>
        </p:spPr>
        <p:txBody>
          <a:bodyPr vert="horz" lIns="99036" tIns="49518" rIns="99036" bIns="49518" rtlCol="0"/>
          <a:lstStyle>
            <a:lvl1pPr algn="r">
              <a:defRPr sz="1300"/>
            </a:lvl1pPr>
          </a:lstStyle>
          <a:p>
            <a:fld id="{A217096B-A71D-4A80-958F-2073DCDB58A3}" type="datetimeFigureOut">
              <a:rPr lang="en-US" smtClean="0"/>
              <a:t>4/11/2018</a:t>
            </a:fld>
            <a:endParaRPr lang="en-US"/>
          </a:p>
        </p:txBody>
      </p:sp>
      <p:sp>
        <p:nvSpPr>
          <p:cNvPr id="4" name="Footer Placeholder 3"/>
          <p:cNvSpPr>
            <a:spLocks noGrp="1"/>
          </p:cNvSpPr>
          <p:nvPr>
            <p:ph type="ftr" sz="quarter" idx="2"/>
          </p:nvPr>
        </p:nvSpPr>
        <p:spPr>
          <a:xfrm>
            <a:off x="0" y="9721106"/>
            <a:ext cx="3076364" cy="513507"/>
          </a:xfrm>
          <a:prstGeom prst="rect">
            <a:avLst/>
          </a:prstGeom>
        </p:spPr>
        <p:txBody>
          <a:bodyPr vert="horz" lIns="99036" tIns="49518" rIns="99036" bIns="49518" rtlCol="0" anchor="b"/>
          <a:lstStyle>
            <a:lvl1pPr algn="l">
              <a:defRPr sz="1300"/>
            </a:lvl1pPr>
          </a:lstStyle>
          <a:p>
            <a:endParaRPr lang="en-US"/>
          </a:p>
        </p:txBody>
      </p:sp>
      <p:sp>
        <p:nvSpPr>
          <p:cNvPr id="5" name="Slide Number Placeholder 4"/>
          <p:cNvSpPr>
            <a:spLocks noGrp="1"/>
          </p:cNvSpPr>
          <p:nvPr>
            <p:ph type="sldNum" sz="quarter" idx="3"/>
          </p:nvPr>
        </p:nvSpPr>
        <p:spPr>
          <a:xfrm>
            <a:off x="4021295" y="9721106"/>
            <a:ext cx="3076364" cy="513507"/>
          </a:xfrm>
          <a:prstGeom prst="rect">
            <a:avLst/>
          </a:prstGeom>
        </p:spPr>
        <p:txBody>
          <a:bodyPr vert="horz" lIns="99036" tIns="49518" rIns="99036" bIns="49518" rtlCol="0" anchor="b"/>
          <a:lstStyle>
            <a:lvl1pPr algn="r">
              <a:defRPr sz="1300"/>
            </a:lvl1pPr>
          </a:lstStyle>
          <a:p>
            <a:fld id="{82B73819-6444-4966-92F7-E88C6B6576CD}" type="slidenum">
              <a:rPr lang="en-US" smtClean="0"/>
              <a:t>‹#›</a:t>
            </a:fld>
            <a:endParaRPr lang="en-US"/>
          </a:p>
        </p:txBody>
      </p:sp>
    </p:spTree>
    <p:extLst>
      <p:ext uri="{BB962C8B-B14F-4D97-AF65-F5344CB8AC3E}">
        <p14:creationId xmlns:p14="http://schemas.microsoft.com/office/powerpoint/2010/main" val="243569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693" cy="512647"/>
          </a:xfrm>
          <a:prstGeom prst="rect">
            <a:avLst/>
          </a:prstGeom>
        </p:spPr>
        <p:txBody>
          <a:bodyPr vert="horz" lIns="91428" tIns="45714" rIns="91428" bIns="45714" rtlCol="0"/>
          <a:lstStyle>
            <a:lvl1pPr algn="l">
              <a:defRPr sz="1200"/>
            </a:lvl1pPr>
          </a:lstStyle>
          <a:p>
            <a:endParaRPr lang="en-US"/>
          </a:p>
        </p:txBody>
      </p:sp>
      <p:sp>
        <p:nvSpPr>
          <p:cNvPr id="3" name="Date Placeholder 2"/>
          <p:cNvSpPr>
            <a:spLocks noGrp="1"/>
          </p:cNvSpPr>
          <p:nvPr>
            <p:ph type="dt" idx="1"/>
          </p:nvPr>
        </p:nvSpPr>
        <p:spPr>
          <a:xfrm>
            <a:off x="4021506" y="1"/>
            <a:ext cx="3076693" cy="512647"/>
          </a:xfrm>
          <a:prstGeom prst="rect">
            <a:avLst/>
          </a:prstGeom>
        </p:spPr>
        <p:txBody>
          <a:bodyPr vert="horz" lIns="91428" tIns="45714" rIns="91428" bIns="45714" rtlCol="0"/>
          <a:lstStyle>
            <a:lvl1pPr algn="r">
              <a:defRPr sz="1200"/>
            </a:lvl1pPr>
          </a:lstStyle>
          <a:p>
            <a:fld id="{5A44C354-5F2B-430E-9A1D-0829A918E7D3}" type="datetimeFigureOut">
              <a:rPr lang="en-US" smtClean="0"/>
              <a:t>4/11/2018</a:t>
            </a:fld>
            <a:endParaRPr lang="en-US"/>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1428" tIns="45714" rIns="91428" bIns="45714" rtlCol="0" anchor="ctr"/>
          <a:lstStyle/>
          <a:p>
            <a:endParaRPr lang="en-US"/>
          </a:p>
        </p:txBody>
      </p:sp>
      <p:sp>
        <p:nvSpPr>
          <p:cNvPr id="5" name="Notes Placeholder 4"/>
          <p:cNvSpPr>
            <a:spLocks noGrp="1"/>
          </p:cNvSpPr>
          <p:nvPr>
            <p:ph type="body" sz="quarter" idx="3"/>
          </p:nvPr>
        </p:nvSpPr>
        <p:spPr>
          <a:xfrm>
            <a:off x="710262" y="4925065"/>
            <a:ext cx="5678778" cy="4030224"/>
          </a:xfrm>
          <a:prstGeom prst="rect">
            <a:avLst/>
          </a:prstGeom>
        </p:spPr>
        <p:txBody>
          <a:bodyPr vert="horz" lIns="91428" tIns="45714" rIns="91428" bIns="457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721967"/>
            <a:ext cx="3076693" cy="512647"/>
          </a:xfrm>
          <a:prstGeom prst="rect">
            <a:avLst/>
          </a:prstGeom>
        </p:spPr>
        <p:txBody>
          <a:bodyPr vert="horz" lIns="91428" tIns="45714" rIns="91428"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4021506" y="9721967"/>
            <a:ext cx="3076693" cy="512647"/>
          </a:xfrm>
          <a:prstGeom prst="rect">
            <a:avLst/>
          </a:prstGeom>
        </p:spPr>
        <p:txBody>
          <a:bodyPr vert="horz" lIns="91428" tIns="45714" rIns="91428" bIns="45714" rtlCol="0" anchor="b"/>
          <a:lstStyle>
            <a:lvl1pPr algn="r">
              <a:defRPr sz="1200"/>
            </a:lvl1pPr>
          </a:lstStyle>
          <a:p>
            <a:fld id="{C7C10EAC-A079-4335-8636-7E35B83512D4}" type="slidenum">
              <a:rPr lang="en-US" smtClean="0"/>
              <a:t>‹#›</a:t>
            </a:fld>
            <a:endParaRPr lang="en-US"/>
          </a:p>
        </p:txBody>
      </p:sp>
    </p:spTree>
    <p:extLst>
      <p:ext uri="{BB962C8B-B14F-4D97-AF65-F5344CB8AC3E}">
        <p14:creationId xmlns:p14="http://schemas.microsoft.com/office/powerpoint/2010/main" val="3783274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ea typeface="ＭＳ Ｐゴシック" pitchFamily="1" charset="-128"/>
                <a:cs typeface="ＭＳ Ｐゴシック" pitchFamily="1" charset="-128"/>
              </a:rPr>
              <a:t> Earlier in my career I was privileged to attend one of the Conference of Party or (COP) meetings. These are the gatherings where the representatives of all countries get together to try to cooperate and find a way to manage the risks from a  changing climate.</a:t>
            </a:r>
          </a:p>
          <a:p>
            <a:endParaRPr lang="en-US" dirty="0">
              <a:ea typeface="ＭＳ Ｐゴシック" pitchFamily="1" charset="-128"/>
              <a:cs typeface="ＭＳ Ｐゴシック" pitchFamily="1" charset="-128"/>
            </a:endParaRPr>
          </a:p>
          <a:p>
            <a:r>
              <a:rPr lang="en-US" dirty="0">
                <a:ea typeface="ＭＳ Ｐゴシック" pitchFamily="1" charset="-128"/>
                <a:cs typeface="ＭＳ Ｐゴシック" pitchFamily="1" charset="-128"/>
              </a:rPr>
              <a:t>At these meetings they also have side events where groups stage presentations to educate and/or to lobby. One I attended was by Munich Re a reinsurer. Insurance companies of course are experts in managing risk so I was curious about what they had to say about the risk s from climate change.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30EC7A-584F-C54A-9428-10AC07C0F8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a:extLst>
              <a:ext uri="{FF2B5EF4-FFF2-40B4-BE49-F238E27FC236}">
                <a16:creationId xmlns:a16="http://schemas.microsoft.com/office/drawing/2014/main" id="{E25219D6-10FA-3C42-A2BE-54F755548F9A}"/>
              </a:ext>
            </a:extLst>
          </p:cNvPr>
          <p:cNvSpPr>
            <a:spLocks noGrp="1"/>
          </p:cNvSpPr>
          <p:nvPr>
            <p:ph type="hd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4945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RGGI is a cap-and-trade form of carbon pricing.</a:t>
            </a:r>
          </a:p>
          <a:p>
            <a:endParaRPr lang="en-US"/>
          </a:p>
          <a:p>
            <a:r>
              <a:rPr lang="en-US"/>
              <a:t>Interestingly the idea for its formation came from a Republican governor of New Your State</a:t>
            </a:r>
          </a:p>
          <a:p>
            <a:endParaRPr lang="en-US"/>
          </a:p>
          <a:p>
            <a:r>
              <a:rPr lang="en-US"/>
              <a:t>Started with An MOU to get everyone on the same page.</a:t>
            </a:r>
          </a:p>
          <a:p>
            <a:endParaRPr lang="en-US"/>
          </a:p>
          <a:p>
            <a:r>
              <a:rPr lang="en-US"/>
              <a:t>States: NJ once belonged but pulled out.</a:t>
            </a:r>
          </a:p>
          <a:p>
            <a:endParaRPr lang="en-US"/>
          </a:p>
          <a:p>
            <a:r>
              <a:rPr lang="en-US"/>
              <a:t>Note that Penn is not a member. That will be of interest later in the talk.</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30EC7A-584F-C54A-9428-10AC07C0F8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a:extLst>
              <a:ext uri="{FF2B5EF4-FFF2-40B4-BE49-F238E27FC236}">
                <a16:creationId xmlns:a16="http://schemas.microsoft.com/office/drawing/2014/main" id="{0ACD0110-0B0C-2E4F-8D43-A33D0B6B120D}"/>
              </a:ext>
            </a:extLst>
          </p:cNvPr>
          <p:cNvSpPr>
            <a:spLocks noGrp="1"/>
          </p:cNvSpPr>
          <p:nvPr>
            <p:ph type="hd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3667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lvl="1"/>
            <a:r>
              <a:rPr lang="en-US" sz="2000" u="sng" dirty="0">
                <a:solidFill>
                  <a:srgbClr val="000000"/>
                </a:solidFill>
                <a:latin typeface="Calibri" panose="020F0502020204030204" pitchFamily="34" charset="0"/>
              </a:rPr>
              <a:t>Timing of Mandated CO2 Reductions</a:t>
            </a:r>
            <a:r>
              <a:rPr lang="en-US" sz="2000" dirty="0">
                <a:solidFill>
                  <a:srgbClr val="000000"/>
                </a:solidFill>
                <a:latin typeface="Calibri" panose="020F0502020204030204" pitchFamily="34" charset="0"/>
              </a:rPr>
              <a:t>: Initial cap set at 188 million tons of carbon emissions annually (adjusted to 165million tons when NJ left); 2015-2020, cap declines by 2.5 percent per year.</a:t>
            </a:r>
          </a:p>
          <a:p>
            <a:pPr lvl="1"/>
            <a:r>
              <a:rPr lang="en-US" sz="2000" u="sng" dirty="0">
                <a:ea typeface="ＭＳ Ｐゴシック" charset="-128"/>
              </a:rPr>
              <a:t>Allowances</a:t>
            </a:r>
            <a:r>
              <a:rPr lang="en-US" sz="2000" dirty="0">
                <a:ea typeface="ＭＳ Ｐゴシック" charset="-128"/>
              </a:rPr>
              <a:t>: Creates “allowances”, each authorizing one ton of emissions such that the number of allowances equal the number of tons authorized by the cap. Every covered source must turn in one allowance for each ton they emit during the covered period or pay a  large financial penalty per excess ton.</a:t>
            </a:r>
          </a:p>
          <a:p>
            <a:pPr lvl="1"/>
            <a:r>
              <a:rPr lang="en-US" sz="2000" u="sng" dirty="0" err="1">
                <a:ea typeface="ＭＳ Ｐゴシック" charset="-128"/>
              </a:rPr>
              <a:t>QuarterlyAuctions</a:t>
            </a:r>
            <a:r>
              <a:rPr lang="en-US" sz="2000" dirty="0">
                <a:ea typeface="ＭＳ Ｐゴシック" charset="-128"/>
              </a:rPr>
              <a:t>: </a:t>
            </a:r>
            <a:r>
              <a:rPr lang="en-US" sz="2000" dirty="0">
                <a:solidFill>
                  <a:srgbClr val="FF0000"/>
                </a:solidFill>
                <a:ea typeface="ＭＳ Ｐゴシック" charset="-128"/>
              </a:rPr>
              <a:t>These allowances are auctioned off to the highest bidders. </a:t>
            </a:r>
            <a:r>
              <a:rPr lang="en-US" sz="2000" dirty="0">
                <a:ea typeface="ＭＳ Ｐゴシック" charset="-128"/>
              </a:rPr>
              <a:t>Each bidder states how many allowances they want at stipulated prices. The available allowances are allocated until the demand equals supply. Everyone pays the same market-clearing price.</a:t>
            </a:r>
          </a:p>
          <a:p>
            <a:pPr lvl="1"/>
            <a:r>
              <a:rPr lang="en-US" sz="2000" u="sng" dirty="0">
                <a:ea typeface="ＭＳ Ｐゴシック" charset="-128"/>
              </a:rPr>
              <a:t>Price Floor</a:t>
            </a:r>
            <a:r>
              <a:rPr lang="en-US" sz="2000" dirty="0">
                <a:ea typeface="ＭＳ Ｐゴシック" charset="-128"/>
              </a:rPr>
              <a:t>: $2.20/ton. Latest auction price was $3.79/ton.</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30EC7A-584F-C54A-9428-10AC07C0F8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a:extLst>
              <a:ext uri="{FF2B5EF4-FFF2-40B4-BE49-F238E27FC236}">
                <a16:creationId xmlns:a16="http://schemas.microsoft.com/office/drawing/2014/main" id="{7F0BCC0F-3CC5-EB41-A7DA-2C74E2DAA2BE}"/>
              </a:ext>
            </a:extLst>
          </p:cNvPr>
          <p:cNvSpPr>
            <a:spLocks noGrp="1"/>
          </p:cNvSpPr>
          <p:nvPr>
            <p:ph type="hd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8257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Manie</a:t>
            </a:r>
            <a:r>
              <a:rPr lang="en-US" dirty="0"/>
              <a:t> about 94 million and all RGGI states about 2.9 billion</a:t>
            </a:r>
          </a:p>
          <a:p>
            <a:endParaRPr lang="en-US" dirty="0"/>
          </a:p>
          <a:p>
            <a:r>
              <a:rPr lang="en-US" dirty="0"/>
              <a:t>Next lets look at Maine spends it.</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30EC7A-584F-C54A-9428-10AC07C0F8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a:extLst>
              <a:ext uri="{FF2B5EF4-FFF2-40B4-BE49-F238E27FC236}">
                <a16:creationId xmlns:a16="http://schemas.microsoft.com/office/drawing/2014/main" id="{C1839446-AD1A-BF48-9799-6A7CF4C77A66}"/>
              </a:ext>
            </a:extLst>
          </p:cNvPr>
          <p:cNvSpPr>
            <a:spLocks noGrp="1"/>
          </p:cNvSpPr>
          <p:nvPr>
            <p:ph type="hd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4949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defRPr/>
            </a:pPr>
            <a:r>
              <a:rPr lang="en-US" sz="1200" dirty="0">
                <a:ea typeface="Consolas" charset="0"/>
                <a:cs typeface="Consolas" charset="0"/>
              </a:rPr>
              <a:t>RGGI states are currently investing:</a:t>
            </a:r>
          </a:p>
          <a:p>
            <a:pPr>
              <a:defRPr/>
            </a:pPr>
            <a:r>
              <a:rPr lang="en-US" sz="1200" dirty="0">
                <a:ea typeface="Consolas" charset="0"/>
                <a:cs typeface="Consolas" charset="0"/>
              </a:rPr>
              <a:t> 64 percent of CO2 cumulative allowance proceeds in energy efficiency; </a:t>
            </a:r>
          </a:p>
          <a:p>
            <a:pPr>
              <a:defRPr/>
            </a:pPr>
            <a:r>
              <a:rPr lang="en-US" sz="1200" dirty="0">
                <a:ea typeface="Consolas" charset="0"/>
                <a:cs typeface="Consolas" charset="0"/>
              </a:rPr>
              <a:t>14 percent in renewable energy; </a:t>
            </a:r>
          </a:p>
          <a:p>
            <a:pPr>
              <a:defRPr/>
            </a:pPr>
            <a:r>
              <a:rPr lang="en-US" sz="1200" dirty="0">
                <a:ea typeface="Consolas" charset="0"/>
                <a:cs typeface="Consolas" charset="0"/>
              </a:rPr>
              <a:t>14 in energy bill payment assistance, and </a:t>
            </a:r>
          </a:p>
          <a:p>
            <a:pPr>
              <a:defRPr/>
            </a:pPr>
            <a:r>
              <a:rPr lang="en-US" sz="1200" dirty="0">
                <a:ea typeface="Consolas" charset="0"/>
                <a:cs typeface="Consolas" charset="0"/>
              </a:rPr>
              <a:t>7 percent in a variety of additional greenhouse gas emissions reduction programs.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30EC7A-584F-C54A-9428-10AC07C0F8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a:extLst>
              <a:ext uri="{FF2B5EF4-FFF2-40B4-BE49-F238E27FC236}">
                <a16:creationId xmlns:a16="http://schemas.microsoft.com/office/drawing/2014/main" id="{DCE774B4-048D-C74A-AC36-E5EE7FA2BAAE}"/>
              </a:ext>
            </a:extLst>
          </p:cNvPr>
          <p:cNvSpPr>
            <a:spLocks noGrp="1"/>
          </p:cNvSpPr>
          <p:nvPr>
            <p:ph type="hd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1829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Didn’t used to think how money was used was important it is. </a:t>
            </a:r>
          </a:p>
          <a:p>
            <a:endParaRPr lang="en-US" dirty="0"/>
          </a:p>
          <a:p>
            <a:r>
              <a:rPr lang="en-US" dirty="0"/>
              <a:t>Explains passage of this bill.</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30EC7A-584F-C54A-9428-10AC07C0F8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a:extLst>
              <a:ext uri="{FF2B5EF4-FFF2-40B4-BE49-F238E27FC236}">
                <a16:creationId xmlns:a16="http://schemas.microsoft.com/office/drawing/2014/main" id="{E3C48100-D046-E84F-8544-75FD94978927}"/>
              </a:ext>
            </a:extLst>
          </p:cNvPr>
          <p:cNvSpPr>
            <a:spLocks noGrp="1"/>
          </p:cNvSpPr>
          <p:nvPr>
            <p:ph type="hd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3457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30EC7A-584F-C54A-9428-10AC07C0F8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a:extLst>
              <a:ext uri="{FF2B5EF4-FFF2-40B4-BE49-F238E27FC236}">
                <a16:creationId xmlns:a16="http://schemas.microsoft.com/office/drawing/2014/main" id="{2DAC5970-A4BD-0C42-A972-529605C3894F}"/>
              </a:ext>
            </a:extLst>
          </p:cNvPr>
          <p:cNvSpPr>
            <a:spLocks noGrp="1"/>
          </p:cNvSpPr>
          <p:nvPr>
            <p:ph type="hd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8300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30EC7A-584F-C54A-9428-10AC07C0F8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a:extLst>
              <a:ext uri="{FF2B5EF4-FFF2-40B4-BE49-F238E27FC236}">
                <a16:creationId xmlns:a16="http://schemas.microsoft.com/office/drawing/2014/main" id="{55A7D697-C8E8-2143-8246-BFA16314F315}"/>
              </a:ext>
            </a:extLst>
          </p:cNvPr>
          <p:cNvSpPr>
            <a:spLocks noGrp="1"/>
          </p:cNvSpPr>
          <p:nvPr>
            <p:ph type="hd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8281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30EC7A-584F-C54A-9428-10AC07C0F8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a:extLst>
              <a:ext uri="{FF2B5EF4-FFF2-40B4-BE49-F238E27FC236}">
                <a16:creationId xmlns:a16="http://schemas.microsoft.com/office/drawing/2014/main" id="{BBC64C9E-BD76-B64D-B0B0-54A27DA9F028}"/>
              </a:ext>
            </a:extLst>
          </p:cNvPr>
          <p:cNvSpPr>
            <a:spLocks noGrp="1"/>
          </p:cNvSpPr>
          <p:nvPr>
            <p:ph type="hd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2583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a:lstStyle/>
          <a:p>
            <a:r>
              <a:rPr lang="en-US">
                <a:ea typeface="ＭＳ Ｐゴシック" charset="-128"/>
                <a:cs typeface="ＭＳ Ｐゴシック" charset="-128"/>
              </a:rPr>
              <a:t>The British ton is the long ton, which is 2240 pounds, and the U.S. ton is the short ton which is 2000 pounds.</a:t>
            </a:r>
          </a:p>
          <a:p>
            <a:endParaRPr lang="en-US">
              <a:ea typeface="ＭＳ Ｐゴシック" charset="-128"/>
              <a:cs typeface="ＭＳ Ｐゴシック" charset="-128"/>
            </a:endParaRPr>
          </a:p>
          <a:p>
            <a:r>
              <a:rPr lang="en-US">
                <a:ea typeface="ＭＳ Ｐゴシック" charset="-128"/>
                <a:cs typeface="ＭＳ Ｐゴシック" charset="-128"/>
              </a:rPr>
              <a:t>There is also an third type of ton called the metric ton, equal to 1000 kilograms, or approximately 2204 pounds. The metric ton is officially called tonne. The SI standard calls it </a:t>
            </a:r>
            <a:r>
              <a:rPr lang="en-US" i="1">
                <a:ea typeface="ＭＳ Ｐゴシック" charset="-128"/>
                <a:cs typeface="ＭＳ Ｐゴシック" charset="-128"/>
              </a:rPr>
              <a:t>tonne</a:t>
            </a:r>
            <a:r>
              <a:rPr lang="en-US">
                <a:ea typeface="ＭＳ Ｐゴシック" charset="-128"/>
                <a:cs typeface="ＭＳ Ｐゴシック" charset="-128"/>
              </a:rPr>
              <a:t>, but the U.S. Government recommends calling it </a:t>
            </a:r>
            <a:r>
              <a:rPr lang="en-US" i="1">
                <a:ea typeface="ＭＳ Ｐゴシック" charset="-128"/>
                <a:cs typeface="ＭＳ Ｐゴシック" charset="-128"/>
              </a:rPr>
              <a:t>metric ton</a:t>
            </a:r>
            <a:r>
              <a:rPr lang="en-US">
                <a:ea typeface="ＭＳ Ｐゴシック" charset="-128"/>
                <a:cs typeface="ＭＳ Ｐゴシック" charset="-128"/>
              </a:rPr>
              <a:t>.</a:t>
            </a:r>
          </a:p>
        </p:txBody>
      </p:sp>
      <p:sp>
        <p:nvSpPr>
          <p:cNvPr id="36868" name="Slide Number Placeholder 3"/>
          <p:cNvSpPr>
            <a:spLocks noGrp="1"/>
          </p:cNvSpPr>
          <p:nvPr>
            <p:ph type="sldNum" sz="quarter" idx="5"/>
          </p:nvPr>
        </p:nvSpPr>
        <p:spPr bwMode="auto">
          <a:noFill/>
          <a:ln>
            <a:miter lim="800000"/>
            <a:headEnd/>
            <a:tailEnd/>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17B94E-C001-3143-8C05-CFFB422029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 name="Header Placeholder 1">
            <a:extLst>
              <a:ext uri="{FF2B5EF4-FFF2-40B4-BE49-F238E27FC236}">
                <a16:creationId xmlns:a16="http://schemas.microsoft.com/office/drawing/2014/main" id="{8089752D-660B-BF43-A665-553462FAEDA6}"/>
              </a:ext>
            </a:extLst>
          </p:cNvPr>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8868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30EC7A-584F-C54A-9428-10AC07C0F8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a:extLst>
              <a:ext uri="{FF2B5EF4-FFF2-40B4-BE49-F238E27FC236}">
                <a16:creationId xmlns:a16="http://schemas.microsoft.com/office/drawing/2014/main" id="{874129EC-C1A2-B041-AAB0-D462A2B1A82E}"/>
              </a:ext>
            </a:extLst>
          </p:cNvPr>
          <p:cNvSpPr>
            <a:spLocks noGrp="1"/>
          </p:cNvSpPr>
          <p:nvPr>
            <p:ph type="hd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7085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Munich Re is a reinsurance company, that its their clients are insurance companies.</a:t>
            </a:r>
          </a:p>
          <a:p>
            <a:r>
              <a:rPr lang="en-US" dirty="0"/>
              <a:t>With potentially high loss risks they can partner with more local companies to assume some of that risk for a price. they are able to do this because of their geographic diversity and their large capital base.</a:t>
            </a:r>
          </a:p>
          <a:p>
            <a:endParaRPr lang="en-US" dirty="0"/>
          </a:p>
          <a:p>
            <a:r>
              <a:rPr lang="en-US" dirty="0"/>
              <a:t> Their message was that the risks from climate change are already occurring( $306 billion in U. S. alone in 2017), they are large and will get larger and it is imperative for the countries of the world to manage this risk because the economic consequences of inaction are large and growing.</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Today I want to share with you an overview of carbon pricing, one of the most widely recognized ( if not the most widely recognized)  I 'll include a mix of climate science, economics research, some history and a deep dive into one particular carbon priding program, the Regional Greenhouse Gas Initiative to see how it is working.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ea typeface="ＭＳ Ｐゴシック" pitchFamily="1" charset="-128"/>
              <a:cs typeface="ＭＳ Ｐゴシック" pitchFamily="1" charset="-128"/>
            </a:endParaRPr>
          </a:p>
          <a:p>
            <a:r>
              <a:rPr lang="en-US" dirty="0"/>
              <a:t>To get at the challenge of how to mange the risk, we need to understand the challenge.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30EC7A-584F-C54A-9428-10AC07C0F8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a:extLst>
              <a:ext uri="{FF2B5EF4-FFF2-40B4-BE49-F238E27FC236}">
                <a16:creationId xmlns:a16="http://schemas.microsoft.com/office/drawing/2014/main" id="{2B9BEB11-CBB8-3B46-BCD0-83D929239DE5}"/>
              </a:ext>
            </a:extLst>
          </p:cNvPr>
          <p:cNvSpPr>
            <a:spLocks noGrp="1"/>
          </p:cNvSpPr>
          <p:nvPr>
            <p:ph type="hd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1766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30EC7A-584F-C54A-9428-10AC07C0F8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a:extLst>
              <a:ext uri="{FF2B5EF4-FFF2-40B4-BE49-F238E27FC236}">
                <a16:creationId xmlns:a16="http://schemas.microsoft.com/office/drawing/2014/main" id="{935290F6-CA5B-A040-ABD8-383031B8861B}"/>
              </a:ext>
            </a:extLst>
          </p:cNvPr>
          <p:cNvSpPr>
            <a:spLocks noGrp="1"/>
          </p:cNvSpPr>
          <p:nvPr>
            <p:ph type="hd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6033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30EC7A-584F-C54A-9428-10AC07C0F8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a:extLst>
              <a:ext uri="{FF2B5EF4-FFF2-40B4-BE49-F238E27FC236}">
                <a16:creationId xmlns:a16="http://schemas.microsoft.com/office/drawing/2014/main" id="{7B2FB261-496D-8446-9BF0-AA894896D22B}"/>
              </a:ext>
            </a:extLst>
          </p:cNvPr>
          <p:cNvSpPr>
            <a:spLocks noGrp="1"/>
          </p:cNvSpPr>
          <p:nvPr>
            <p:ph type="hd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8592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30EC7A-584F-C54A-9428-10AC07C0F8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a:extLst>
              <a:ext uri="{FF2B5EF4-FFF2-40B4-BE49-F238E27FC236}">
                <a16:creationId xmlns:a16="http://schemas.microsoft.com/office/drawing/2014/main" id="{C5135820-9230-6A4C-9031-D79C3AA52A1F}"/>
              </a:ext>
            </a:extLst>
          </p:cNvPr>
          <p:cNvSpPr>
            <a:spLocks noGrp="1"/>
          </p:cNvSpPr>
          <p:nvPr>
            <p:ph type="hd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33316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30EC7A-584F-C54A-9428-10AC07C0F8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a:extLst>
              <a:ext uri="{FF2B5EF4-FFF2-40B4-BE49-F238E27FC236}">
                <a16:creationId xmlns:a16="http://schemas.microsoft.com/office/drawing/2014/main" id="{F9B8F60A-A1F1-C64F-9E24-3E59C4B53996}"/>
              </a:ext>
            </a:extLst>
          </p:cNvPr>
          <p:cNvSpPr>
            <a:spLocks noGrp="1"/>
          </p:cNvSpPr>
          <p:nvPr>
            <p:ph type="hd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20695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30EC7A-584F-C54A-9428-10AC07C0F8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a:extLst>
              <a:ext uri="{FF2B5EF4-FFF2-40B4-BE49-F238E27FC236}">
                <a16:creationId xmlns:a16="http://schemas.microsoft.com/office/drawing/2014/main" id="{90B6E5AA-1035-6240-B148-8BCF6FDF19F8}"/>
              </a:ext>
            </a:extLst>
          </p:cNvPr>
          <p:cNvSpPr>
            <a:spLocks noGrp="1"/>
          </p:cNvSpPr>
          <p:nvPr>
            <p:ph type="hd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70566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30EC7A-584F-C54A-9428-10AC07C0F8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a:extLst>
              <a:ext uri="{FF2B5EF4-FFF2-40B4-BE49-F238E27FC236}">
                <a16:creationId xmlns:a16="http://schemas.microsoft.com/office/drawing/2014/main" id="{A3F40172-6A27-7D4E-ACAE-3033610AA96A}"/>
              </a:ext>
            </a:extLst>
          </p:cNvPr>
          <p:cNvSpPr>
            <a:spLocks noGrp="1"/>
          </p:cNvSpPr>
          <p:nvPr>
            <p:ph type="hd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3126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is this room may already know about the basics of climate change, but I want be sure everyone is on the same page. The the basic knowledge of climate change is pretty simple and has been known since the mid to late 1800s.</a:t>
            </a:r>
          </a:p>
          <a:p>
            <a:endParaRPr lang="en-US" dirty="0"/>
          </a:p>
          <a:p>
            <a:r>
              <a:rPr lang="en-US" dirty="0"/>
              <a:t>So we have to reduce the emissions that are trapping the heat. How much and how soon?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30EC7A-584F-C54A-9428-10AC07C0F8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a:extLst>
              <a:ext uri="{FF2B5EF4-FFF2-40B4-BE49-F238E27FC236}">
                <a16:creationId xmlns:a16="http://schemas.microsoft.com/office/drawing/2014/main" id="{30449B14-DF14-9A45-8CF8-35365CEED7B9}"/>
              </a:ext>
            </a:extLst>
          </p:cNvPr>
          <p:cNvSpPr>
            <a:spLocks noGrp="1"/>
          </p:cNvSpPr>
          <p:nvPr>
            <p:ph type="hd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5678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393700" y="692150"/>
            <a:ext cx="6070600" cy="3416300"/>
          </a:xfrm>
          <a:noFill/>
          <a:ln>
            <a:solidFill>
              <a:srgbClr val="000000"/>
            </a:solidFill>
            <a:miter lim="800000"/>
            <a:headEnd/>
            <a:tailEnd/>
          </a:ln>
        </p:spPr>
      </p:sp>
      <p:sp>
        <p:nvSpPr>
          <p:cNvPr id="20483" name="Rectangle 3"/>
          <p:cNvSpPr>
            <a:spLocks noGrp="1" noChangeArrowheads="1"/>
          </p:cNvSpPr>
          <p:nvPr>
            <p:ph type="body" idx="1"/>
          </p:nvPr>
        </p:nvSpPr>
        <p:spPr bwMode="auto">
          <a:noFill/>
        </p:spPr>
        <p:txBody>
          <a:bodyPr>
            <a:normAutofit/>
          </a:bodyPr>
          <a:lstStyle/>
          <a:p>
            <a:r>
              <a:rPr lang="en-US" dirty="0">
                <a:ea typeface="ＭＳ Ｐゴシック" pitchFamily="1" charset="-128"/>
                <a:cs typeface="ＭＳ Ｐゴシック" pitchFamily="1" charset="-128"/>
              </a:rPr>
              <a:t>To answer the question of how much and how soon Ralph Cicerone, the former President of the National Academy of Sciences suggested that we rely on a metaphor--in this case a bathtub.</a:t>
            </a:r>
          </a:p>
          <a:p>
            <a:endParaRPr lang="en-US" dirty="0">
              <a:ea typeface="ＭＳ Ｐゴシック" pitchFamily="1" charset="-128"/>
              <a:cs typeface="ＭＳ Ｐゴシック" pitchFamily="1" charset="-128"/>
            </a:endParaRPr>
          </a:p>
          <a:p>
            <a:r>
              <a:rPr lang="en-US" dirty="0">
                <a:ea typeface="ＭＳ Ｐゴシック" pitchFamily="1" charset="-128"/>
                <a:cs typeface="ＭＳ Ｐゴシック" pitchFamily="1" charset="-128"/>
              </a:rPr>
              <a:t>From this notion we can derive a concept of a carbon budget</a:t>
            </a:r>
          </a:p>
          <a:p>
            <a:endParaRPr lang="en-US" dirty="0">
              <a:ea typeface="ＭＳ Ｐゴシック" pitchFamily="1" charset="-128"/>
              <a:cs typeface="ＭＳ Ｐゴシック" pitchFamily="1" charset="-128"/>
            </a:endParaRPr>
          </a:p>
          <a:p>
            <a:r>
              <a:rPr lang="en-US" dirty="0">
                <a:ea typeface="ＭＳ Ｐゴシック" pitchFamily="1" charset="-128"/>
                <a:cs typeface="ＭＳ Ｐゴシック" pitchFamily="1" charset="-128"/>
              </a:rPr>
              <a:t>Start from a temperature target derive from that the Co2-e </a:t>
            </a:r>
            <a:r>
              <a:rPr lang="en-US" dirty="0" err="1">
                <a:ea typeface="ＭＳ Ｐゴシック" pitchFamily="1" charset="-128"/>
                <a:cs typeface="ＭＳ Ｐゴシック" pitchFamily="1" charset="-128"/>
              </a:rPr>
              <a:t>concetration</a:t>
            </a:r>
            <a:r>
              <a:rPr lang="en-US" dirty="0">
                <a:ea typeface="ＭＳ Ｐゴシック" pitchFamily="1" charset="-128"/>
                <a:cs typeface="ＭＳ Ｐゴシック" pitchFamily="1" charset="-128"/>
              </a:rPr>
              <a:t> that would produce that temperature.</a:t>
            </a:r>
          </a:p>
          <a:p>
            <a:endParaRPr lang="en-US" dirty="0">
              <a:ea typeface="ＭＳ Ｐゴシック" pitchFamily="1" charset="-128"/>
              <a:cs typeface="ＭＳ Ｐゴシック" pitchFamily="1" charset="-128"/>
            </a:endParaRPr>
          </a:p>
          <a:p>
            <a:r>
              <a:rPr lang="en-US" dirty="0">
                <a:ea typeface="ＭＳ Ｐゴシック" pitchFamily="1" charset="-128"/>
                <a:cs typeface="ＭＳ Ｐゴシック" pitchFamily="1" charset="-128"/>
              </a:rPr>
              <a:t>Derive from that the amount of emissions that would lead to that </a:t>
            </a:r>
            <a:r>
              <a:rPr lang="en-US" dirty="0" err="1">
                <a:ea typeface="ＭＳ Ｐゴシック" pitchFamily="1" charset="-128"/>
                <a:cs typeface="ＭＳ Ｐゴシック" pitchFamily="1" charset="-128"/>
              </a:rPr>
              <a:t>concetration</a:t>
            </a:r>
            <a:r>
              <a:rPr lang="en-US" dirty="0">
                <a:ea typeface="ＭＳ Ｐゴシック" pitchFamily="1" charset="-128"/>
                <a:cs typeface="ＭＳ Ｐゴシック" pitchFamily="1" charset="-128"/>
              </a:rPr>
              <a:t>.</a:t>
            </a:r>
          </a:p>
          <a:p>
            <a:endParaRPr lang="en-US" dirty="0">
              <a:ea typeface="ＭＳ Ｐゴシック" pitchFamily="1" charset="-128"/>
              <a:cs typeface="ＭＳ Ｐゴシック" pitchFamily="1" charset="-128"/>
            </a:endParaRPr>
          </a:p>
          <a:p>
            <a:r>
              <a:rPr lang="en-US" dirty="0">
                <a:ea typeface="ＭＳ Ｐゴシック" pitchFamily="1" charset="-128"/>
                <a:cs typeface="ＭＳ Ｐゴシック" pitchFamily="1" charset="-128"/>
              </a:rPr>
              <a:t>the difference between that aggregate level of emissions and the current level is the carbon budget--what is left to emit until we run into that target.</a:t>
            </a:r>
          </a:p>
          <a:p>
            <a:endParaRPr lang="en-US" dirty="0">
              <a:ea typeface="ＭＳ Ｐゴシック" pitchFamily="1" charset="-128"/>
              <a:cs typeface="ＭＳ Ｐゴシック" pitchFamily="1" charset="-128"/>
            </a:endParaRPr>
          </a:p>
          <a:p>
            <a:endParaRPr lang="en-US" dirty="0">
              <a:ea typeface="ＭＳ Ｐゴシック" pitchFamily="1" charset="-128"/>
              <a:cs typeface="ＭＳ Ｐゴシック" pitchFamily="1" charset="-128"/>
            </a:endParaRPr>
          </a:p>
        </p:txBody>
      </p:sp>
      <p:sp>
        <p:nvSpPr>
          <p:cNvPr id="2" name="Header Placeholder 1">
            <a:extLst>
              <a:ext uri="{FF2B5EF4-FFF2-40B4-BE49-F238E27FC236}">
                <a16:creationId xmlns:a16="http://schemas.microsoft.com/office/drawing/2014/main" id="{324D31CE-2D12-4C44-A2B7-0E15823662BB}"/>
              </a:ext>
            </a:extLst>
          </p:cNvPr>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7811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step was to pick the temperature target.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30EC7A-584F-C54A-9428-10AC07C0F8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a:extLst>
              <a:ext uri="{FF2B5EF4-FFF2-40B4-BE49-F238E27FC236}">
                <a16:creationId xmlns:a16="http://schemas.microsoft.com/office/drawing/2014/main" id="{796920BF-2638-5C4A-A7AD-98B04F443CFD}"/>
              </a:ext>
            </a:extLst>
          </p:cNvPr>
          <p:cNvSpPr>
            <a:spLocks noGrp="1"/>
          </p:cNvSpPr>
          <p:nvPr>
            <p:ph type="hd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2390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once we have calculated the carbon budget what does it tell us.</a:t>
            </a:r>
          </a:p>
          <a:p>
            <a:endParaRPr lang="en-US" dirty="0"/>
          </a:p>
          <a:p>
            <a:r>
              <a:rPr lang="en-US" dirty="0"/>
              <a:t>It tells us that unless we change our emissions trajectories soon, we will exceed the 2 degree Celsius target. ( in this case 13 years). The newest calculation reported on a continuous base in the Guardian newspaper makes it about 18 years.</a:t>
            </a:r>
          </a:p>
          <a:p>
            <a:endParaRPr lang="en-US" dirty="0"/>
          </a:p>
          <a:p>
            <a:r>
              <a:rPr lang="en-US" dirty="0"/>
              <a:t>Don't pay too much to the specifics except that it is a surprisingly short period of time and that would  mean we have to leave a lot of fossil fuels in the ground to achieve it.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30EC7A-584F-C54A-9428-10AC07C0F8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a:extLst>
              <a:ext uri="{FF2B5EF4-FFF2-40B4-BE49-F238E27FC236}">
                <a16:creationId xmlns:a16="http://schemas.microsoft.com/office/drawing/2014/main" id="{9BFE868B-3E54-A346-ADFE-DA11DD5BAEC5}"/>
              </a:ext>
            </a:extLst>
          </p:cNvPr>
          <p:cNvSpPr>
            <a:spLocks noGrp="1"/>
          </p:cNvSpPr>
          <p:nvPr>
            <p:ph type="hd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591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No on to economics. What do we know from studies that would be helpful?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Adage    Ben Franklin “An ounce of prevention is worth a pound of cure.”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1st principle we know that the efficient level of control sets the MCC=MD.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Estimates of the marginal damage runs in the 30-40$/ton range while the marginal cost of control is typically currently less than $10/to. Why? Falling prices for solar and wind, investments in energy efficiency ( more efficient lighting and heating for example cut homeowner and business costs while they cut emissions.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Why carbon pricing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cost-effectiveness principle  MC=MC=MC</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firms set p=MC to maximize profits given a price on carbon. When all face the same price on carbon this means everyone is reducing emissions such that MC=MC=MC. We have not discovered any other comprehensive policy that can achieve cost=-effectiveness.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30EC7A-584F-C54A-9428-10AC07C0F8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a:extLst>
              <a:ext uri="{FF2B5EF4-FFF2-40B4-BE49-F238E27FC236}">
                <a16:creationId xmlns:a16="http://schemas.microsoft.com/office/drawing/2014/main" id="{BF1A0077-9EED-2B43-9BB6-24100254D2DB}"/>
              </a:ext>
            </a:extLst>
          </p:cNvPr>
          <p:cNvSpPr>
            <a:spLocks noGrp="1"/>
          </p:cNvSpPr>
          <p:nvPr>
            <p:ph type="hd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6641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Economists refer to these forms of carbon pricing as mirror images of each other.</a:t>
            </a:r>
          </a:p>
          <a:p>
            <a:endParaRPr lang="en-US" dirty="0"/>
          </a:p>
          <a:p>
            <a:r>
              <a:rPr lang="en-US" dirty="0"/>
              <a:t>Does it matter which one you choose? In theory no, but there are some </a:t>
            </a:r>
            <a:r>
              <a:rPr lang="en-US" dirty="0" err="1"/>
              <a:t>importatnt</a:t>
            </a:r>
            <a:r>
              <a:rPr lang="en-US" dirty="0"/>
              <a:t> difference in practice. I don't have time to go into them here but I would be happy to go into that in the question period of you are interested in pursing the further.</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30EC7A-584F-C54A-9428-10AC07C0F8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a:extLst>
              <a:ext uri="{FF2B5EF4-FFF2-40B4-BE49-F238E27FC236}">
                <a16:creationId xmlns:a16="http://schemas.microsoft.com/office/drawing/2014/main" id="{EC9A050B-ECF0-1D44-99EA-FAB28E18A755}"/>
              </a:ext>
            </a:extLst>
          </p:cNvPr>
          <p:cNvSpPr>
            <a:spLocks noGrp="1"/>
          </p:cNvSpPr>
          <p:nvPr>
            <p:ph type="hd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3723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Since 2012 the number of implemented or scheduled carbon-pricing instruments has nearly doubled. Today 42 national and 25 sub-national jurisdictions put a price on carbon emissions. China, Canada two regions of U. S. European countries, South Korea, Mexico</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 rapidly increasing number of companies are preparing for a world with a higher cost of carbon emissions—in 2017 nearly 1,400 companies disclosed the use of an internal carbon price, including more than 100 Fortune Global 500 companies with collective annual revenues of $7 trillion.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It is clear that stronger action is needed on the carbon pricing front. Current carbon price initiatives only cover 15 percent of global emissions, and 75 percent of these emissions are priced at under $10 per ton. More progress is needed to help achieve the Paris Agreement goals.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Now lets take a closer look at RGGI, the carbon pricing program </a:t>
            </a:r>
            <a:r>
              <a:rPr lang="en-US" dirty="0" err="1"/>
              <a:t>tht</a:t>
            </a:r>
            <a:r>
              <a:rPr lang="en-US" dirty="0"/>
              <a:t> exists in the northeastern United States.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30EC7A-584F-C54A-9428-10AC07C0F8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a:extLst>
              <a:ext uri="{FF2B5EF4-FFF2-40B4-BE49-F238E27FC236}">
                <a16:creationId xmlns:a16="http://schemas.microsoft.com/office/drawing/2014/main" id="{BEC4F297-2075-2245-B501-FF31958236E5}"/>
              </a:ext>
            </a:extLst>
          </p:cNvPr>
          <p:cNvSpPr>
            <a:spLocks noGrp="1"/>
          </p:cNvSpPr>
          <p:nvPr>
            <p:ph type="hd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81064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10-Feb-15</a:t>
            </a:r>
            <a:endParaRPr lang="en-US" dirty="0"/>
          </a:p>
        </p:txBody>
      </p:sp>
      <p:sp>
        <p:nvSpPr>
          <p:cNvPr id="5" name="Footer Placeholder 4"/>
          <p:cNvSpPr>
            <a:spLocks noGrp="1"/>
          </p:cNvSpPr>
          <p:nvPr>
            <p:ph type="ftr" sz="quarter" idx="11"/>
          </p:nvPr>
        </p:nvSpPr>
        <p:spPr/>
        <p:txBody>
          <a:bodyPr/>
          <a:lstStyle/>
          <a:p>
            <a:r>
              <a:rPr lang="en-US" smtClean="0"/>
              <a:t>J2$</a:t>
            </a:r>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10-Feb-15</a:t>
            </a:r>
            <a:endParaRPr lang="en-US" dirty="0"/>
          </a:p>
        </p:txBody>
      </p:sp>
      <p:sp>
        <p:nvSpPr>
          <p:cNvPr id="6" name="Footer Placeholder 5"/>
          <p:cNvSpPr>
            <a:spLocks noGrp="1"/>
          </p:cNvSpPr>
          <p:nvPr>
            <p:ph type="ftr" sz="quarter" idx="11"/>
          </p:nvPr>
        </p:nvSpPr>
        <p:spPr/>
        <p:txBody>
          <a:bodyPr/>
          <a:lstStyle/>
          <a:p>
            <a:r>
              <a:rPr lang="en-US" smtClean="0"/>
              <a:t>J2$</a:t>
            </a:r>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10-Feb-15</a:t>
            </a:r>
            <a:endParaRPr lang="en-US" dirty="0"/>
          </a:p>
        </p:txBody>
      </p:sp>
      <p:sp>
        <p:nvSpPr>
          <p:cNvPr id="6" name="Footer Placeholder 5"/>
          <p:cNvSpPr>
            <a:spLocks noGrp="1"/>
          </p:cNvSpPr>
          <p:nvPr>
            <p:ph type="ftr" sz="quarter" idx="11"/>
          </p:nvPr>
        </p:nvSpPr>
        <p:spPr/>
        <p:txBody>
          <a:bodyPr/>
          <a:lstStyle/>
          <a:p>
            <a:r>
              <a:rPr lang="en-US" smtClean="0"/>
              <a:t>J2$</a:t>
            </a:r>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10-Feb-15</a:t>
            </a:r>
            <a:endParaRPr lang="en-US" dirty="0"/>
          </a:p>
        </p:txBody>
      </p:sp>
      <p:sp>
        <p:nvSpPr>
          <p:cNvPr id="6" name="Footer Placeholder 5"/>
          <p:cNvSpPr>
            <a:spLocks noGrp="1"/>
          </p:cNvSpPr>
          <p:nvPr>
            <p:ph type="ftr" sz="quarter" idx="11"/>
          </p:nvPr>
        </p:nvSpPr>
        <p:spPr/>
        <p:txBody>
          <a:bodyPr/>
          <a:lstStyle/>
          <a:p>
            <a:r>
              <a:rPr lang="en-US" smtClean="0"/>
              <a:t>J2$</a:t>
            </a:r>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10-Feb-15</a:t>
            </a:r>
            <a:endParaRPr lang="en-US" dirty="0"/>
          </a:p>
        </p:txBody>
      </p:sp>
      <p:sp>
        <p:nvSpPr>
          <p:cNvPr id="6" name="Footer Placeholder 5"/>
          <p:cNvSpPr>
            <a:spLocks noGrp="1"/>
          </p:cNvSpPr>
          <p:nvPr>
            <p:ph type="ftr" sz="quarter" idx="11"/>
          </p:nvPr>
        </p:nvSpPr>
        <p:spPr/>
        <p:txBody>
          <a:bodyPr/>
          <a:lstStyle/>
          <a:p>
            <a:r>
              <a:rPr lang="en-US" smtClean="0"/>
              <a:t>J2$</a:t>
            </a:r>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r>
              <a:rPr lang="en-US" smtClean="0"/>
              <a:t>10-Feb-15</a:t>
            </a:r>
            <a:endParaRPr lang="en-US" dirty="0"/>
          </a:p>
        </p:txBody>
      </p:sp>
      <p:sp>
        <p:nvSpPr>
          <p:cNvPr id="4" name="Footer Placeholder 3"/>
          <p:cNvSpPr>
            <a:spLocks noGrp="1"/>
          </p:cNvSpPr>
          <p:nvPr>
            <p:ph type="ftr" sz="quarter" idx="11"/>
          </p:nvPr>
        </p:nvSpPr>
        <p:spPr/>
        <p:txBody>
          <a:bodyPr/>
          <a:lstStyle/>
          <a:p>
            <a:r>
              <a:rPr lang="en-US" smtClean="0"/>
              <a:t>J2$</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r>
              <a:rPr lang="en-US" smtClean="0"/>
              <a:t>10-Feb-15</a:t>
            </a:r>
            <a:endParaRPr lang="en-US" dirty="0"/>
          </a:p>
        </p:txBody>
      </p:sp>
      <p:sp>
        <p:nvSpPr>
          <p:cNvPr id="4" name="Footer Placeholder 3"/>
          <p:cNvSpPr>
            <a:spLocks noGrp="1"/>
          </p:cNvSpPr>
          <p:nvPr>
            <p:ph type="ftr" sz="quarter" idx="11"/>
          </p:nvPr>
        </p:nvSpPr>
        <p:spPr/>
        <p:txBody>
          <a:bodyPr/>
          <a:lstStyle/>
          <a:p>
            <a:r>
              <a:rPr lang="en-US" smtClean="0"/>
              <a:t>J2$</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10-Feb-15</a:t>
            </a:r>
            <a:endParaRPr lang="en-US" dirty="0"/>
          </a:p>
        </p:txBody>
      </p:sp>
      <p:sp>
        <p:nvSpPr>
          <p:cNvPr id="5" name="Footer Placeholder 4"/>
          <p:cNvSpPr>
            <a:spLocks noGrp="1"/>
          </p:cNvSpPr>
          <p:nvPr>
            <p:ph type="ftr" sz="quarter" idx="11"/>
          </p:nvPr>
        </p:nvSpPr>
        <p:spPr/>
        <p:txBody>
          <a:bodyPr/>
          <a:lstStyle/>
          <a:p>
            <a:r>
              <a:rPr lang="en-US" smtClean="0"/>
              <a:t>J2$</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r>
              <a:rPr lang="en-US" smtClean="0"/>
              <a:t>10-Feb-15</a:t>
            </a:r>
            <a:endParaRPr lang="en-US" dirty="0"/>
          </a:p>
        </p:txBody>
      </p:sp>
      <p:sp>
        <p:nvSpPr>
          <p:cNvPr id="5" name="Footer Placeholder 4"/>
          <p:cNvSpPr>
            <a:spLocks noGrp="1"/>
          </p:cNvSpPr>
          <p:nvPr>
            <p:ph type="ftr" sz="quarter" idx="11"/>
          </p:nvPr>
        </p:nvSpPr>
        <p:spPr>
          <a:xfrm>
            <a:off x="680321" y="5936188"/>
            <a:ext cx="6126805" cy="365125"/>
          </a:xfrm>
        </p:spPr>
        <p:txBody>
          <a:bodyPr/>
          <a:lstStyle/>
          <a:p>
            <a:r>
              <a:rPr lang="en-US" smtClean="0"/>
              <a:t>J2$</a:t>
            </a:r>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94547229-93E2-EB41-8662-C25C6771047C}" type="datetime1">
              <a:rPr lang="en-US" smtClean="0">
                <a:solidFill>
                  <a:srgbClr val="DBF5F9">
                    <a:shade val="90000"/>
                  </a:srgbClr>
                </a:solidFill>
              </a:rPr>
              <a:pPr/>
              <a:t>4/11/2018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7EA2C0F2-B0A0-7648-AF2F-E4FE7A833CC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443227210"/>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9D50BD3-F455-0B4A-B81E-9B1ACC149EE2}" type="datetime1">
              <a:rPr lang="en-US" smtClean="0">
                <a:solidFill>
                  <a:srgbClr val="04617B">
                    <a:shade val="90000"/>
                  </a:srgbClr>
                </a:solidFill>
              </a:rPr>
              <a:pPr/>
              <a:t>4/11/2018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7EA2C0F2-B0A0-7648-AF2F-E4FE7A833CC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713218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10-Feb-15</a:t>
            </a:r>
            <a:endParaRPr lang="en-US" dirty="0"/>
          </a:p>
        </p:txBody>
      </p:sp>
      <p:sp>
        <p:nvSpPr>
          <p:cNvPr id="5" name="Footer Placeholder 4"/>
          <p:cNvSpPr>
            <a:spLocks noGrp="1"/>
          </p:cNvSpPr>
          <p:nvPr>
            <p:ph type="ftr" sz="quarter" idx="11"/>
          </p:nvPr>
        </p:nvSpPr>
        <p:spPr/>
        <p:txBody>
          <a:bodyPr/>
          <a:lstStyle/>
          <a:p>
            <a:r>
              <a:rPr lang="en-US" smtClean="0"/>
              <a:t>J2$</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31A36511-30D6-FD4D-8EA1-228904E48E96}" type="datetime1">
              <a:rPr lang="en-US" smtClean="0">
                <a:solidFill>
                  <a:srgbClr val="04617B">
                    <a:shade val="90000"/>
                  </a:srgbClr>
                </a:solidFill>
              </a:rPr>
              <a:pPr/>
              <a:t>4/11/2018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7EA2C0F2-B0A0-7648-AF2F-E4FE7A833CC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07496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10-Feb-15</a:t>
            </a:r>
            <a:endParaRPr lang="en-US" dirty="0"/>
          </a:p>
        </p:txBody>
      </p:sp>
      <p:sp>
        <p:nvSpPr>
          <p:cNvPr id="5" name="Footer Placeholder 4"/>
          <p:cNvSpPr>
            <a:spLocks noGrp="1"/>
          </p:cNvSpPr>
          <p:nvPr>
            <p:ph type="ftr" sz="quarter" idx="11"/>
          </p:nvPr>
        </p:nvSpPr>
        <p:spPr/>
        <p:txBody>
          <a:bodyPr/>
          <a:lstStyle/>
          <a:p>
            <a:r>
              <a:rPr lang="en-US" smtClean="0"/>
              <a:t>J2$</a:t>
            </a:r>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10-Feb-15</a:t>
            </a:r>
            <a:endParaRPr lang="en-US" dirty="0"/>
          </a:p>
        </p:txBody>
      </p:sp>
      <p:sp>
        <p:nvSpPr>
          <p:cNvPr id="6" name="Footer Placeholder 5"/>
          <p:cNvSpPr>
            <a:spLocks noGrp="1"/>
          </p:cNvSpPr>
          <p:nvPr>
            <p:ph type="ftr" sz="quarter" idx="11"/>
          </p:nvPr>
        </p:nvSpPr>
        <p:spPr/>
        <p:txBody>
          <a:bodyPr/>
          <a:lstStyle/>
          <a:p>
            <a:r>
              <a:rPr lang="en-US" smtClean="0"/>
              <a:t>J2$</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10-Feb-15</a:t>
            </a:r>
            <a:endParaRPr lang="en-US" dirty="0"/>
          </a:p>
        </p:txBody>
      </p:sp>
      <p:sp>
        <p:nvSpPr>
          <p:cNvPr id="8" name="Footer Placeholder 7"/>
          <p:cNvSpPr>
            <a:spLocks noGrp="1"/>
          </p:cNvSpPr>
          <p:nvPr>
            <p:ph type="ftr" sz="quarter" idx="11"/>
          </p:nvPr>
        </p:nvSpPr>
        <p:spPr/>
        <p:txBody>
          <a:bodyPr/>
          <a:lstStyle/>
          <a:p>
            <a:r>
              <a:rPr lang="en-US" smtClean="0"/>
              <a:t>J2$</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10-Feb-15</a:t>
            </a:r>
            <a:endParaRPr lang="en-US" dirty="0"/>
          </a:p>
        </p:txBody>
      </p:sp>
      <p:sp>
        <p:nvSpPr>
          <p:cNvPr id="4" name="Footer Placeholder 3"/>
          <p:cNvSpPr>
            <a:spLocks noGrp="1"/>
          </p:cNvSpPr>
          <p:nvPr>
            <p:ph type="ftr" sz="quarter" idx="11"/>
          </p:nvPr>
        </p:nvSpPr>
        <p:spPr/>
        <p:txBody>
          <a:bodyPr/>
          <a:lstStyle/>
          <a:p>
            <a:r>
              <a:rPr lang="en-US" smtClean="0"/>
              <a:t>J2$</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r>
              <a:rPr lang="en-US" smtClean="0"/>
              <a:t>10-Feb-15</a:t>
            </a:r>
            <a:endParaRPr lang="en-US" dirty="0"/>
          </a:p>
        </p:txBody>
      </p:sp>
      <p:sp>
        <p:nvSpPr>
          <p:cNvPr id="3" name="Footer Placeholder 2"/>
          <p:cNvSpPr>
            <a:spLocks noGrp="1"/>
          </p:cNvSpPr>
          <p:nvPr>
            <p:ph type="ftr" sz="quarter" idx="11"/>
          </p:nvPr>
        </p:nvSpPr>
        <p:spPr/>
        <p:txBody>
          <a:bodyPr/>
          <a:lstStyle/>
          <a:p>
            <a:r>
              <a:rPr lang="en-US" smtClean="0"/>
              <a:t>J2$</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10-Feb-15</a:t>
            </a:r>
            <a:endParaRPr lang="en-US" dirty="0"/>
          </a:p>
        </p:txBody>
      </p:sp>
      <p:sp>
        <p:nvSpPr>
          <p:cNvPr id="6" name="Footer Placeholder 5"/>
          <p:cNvSpPr>
            <a:spLocks noGrp="1"/>
          </p:cNvSpPr>
          <p:nvPr>
            <p:ph type="ftr" sz="quarter" idx="11"/>
          </p:nvPr>
        </p:nvSpPr>
        <p:spPr/>
        <p:txBody>
          <a:bodyPr/>
          <a:lstStyle/>
          <a:p>
            <a:r>
              <a:rPr lang="en-US" smtClean="0"/>
              <a:t>J2$</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10-Feb-15</a:t>
            </a:r>
            <a:endParaRPr lang="en-US" dirty="0"/>
          </a:p>
        </p:txBody>
      </p:sp>
      <p:sp>
        <p:nvSpPr>
          <p:cNvPr id="6" name="Footer Placeholder 5"/>
          <p:cNvSpPr>
            <a:spLocks noGrp="1"/>
          </p:cNvSpPr>
          <p:nvPr>
            <p:ph type="ftr" sz="quarter" idx="11"/>
          </p:nvPr>
        </p:nvSpPr>
        <p:spPr/>
        <p:txBody>
          <a:bodyPr/>
          <a:lstStyle/>
          <a:p>
            <a:r>
              <a:rPr lang="en-US" smtClean="0"/>
              <a:t>J2$</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smtClean="0"/>
              <a:t>10-Feb-15</a:t>
            </a:r>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J2$</a:t>
            </a:r>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45DBBEC-A54D-8540-8E0E-8FCE3D2318DE}" type="datetime1">
              <a:rPr lang="en-US" smtClean="0"/>
              <a:t>4/11/2018</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EA2C0F2-B0A0-7648-AF2F-E4FE7A833CC7}" type="slidenum">
              <a:rPr lang="en-US" smtClean="0"/>
              <a:pPr/>
              <a:t>‹#›</a:t>
            </a:fld>
            <a:endParaRPr 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Tree>
    <p:extLst>
      <p:ext uri="{BB962C8B-B14F-4D97-AF65-F5344CB8AC3E}">
        <p14:creationId xmlns:p14="http://schemas.microsoft.com/office/powerpoint/2010/main" val="340273230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hyperlink" Target="https://www.bing.com/images/search?view=detailV2&amp;ccid=kfjNj5PI&amp;id=DBBB5007EE5BB8AC375083E7F45E8B0CFA03DF40&amp;thid=OIP.kfjNj5PIw6yDZCTRdKOWlgHaD6&amp;mediaurl=http://www.worldbank.org/content/dam/Worldbank/Highlights%20%26%20Features/Climate%20Change/carbon-pricing-map-900x476-c.jpg&amp;exph=476&amp;expw=900&amp;q=carbon+pricing&amp;simid=608041202371657919&amp;selectedIndex=6" TargetMode="External"/><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Economics of </a:t>
            </a:r>
            <a:r>
              <a:rPr lang="en-US" dirty="0" smtClean="0"/>
              <a:t>Pollution</a:t>
            </a:r>
            <a:endParaRPr lang="en-US" dirty="0"/>
          </a:p>
        </p:txBody>
      </p:sp>
      <p:sp>
        <p:nvSpPr>
          <p:cNvPr id="3" name="Subtitle 2"/>
          <p:cNvSpPr>
            <a:spLocks noGrp="1"/>
          </p:cNvSpPr>
          <p:nvPr>
            <p:ph type="subTitle" idx="1"/>
          </p:nvPr>
        </p:nvSpPr>
        <p:spPr>
          <a:xfrm>
            <a:off x="680322" y="4394039"/>
            <a:ext cx="8144134" cy="1926079"/>
          </a:xfrm>
        </p:spPr>
        <p:txBody>
          <a:bodyPr>
            <a:normAutofit/>
          </a:bodyPr>
          <a:lstStyle/>
          <a:p>
            <a:r>
              <a:rPr lang="en-US" sz="2400" dirty="0"/>
              <a:t>p</a:t>
            </a:r>
            <a:r>
              <a:rPr lang="en-US" sz="2400" dirty="0" smtClean="0"/>
              <a:t>ollution </a:t>
            </a:r>
            <a:r>
              <a:rPr lang="en-US" sz="2400" dirty="0" smtClean="0"/>
              <a:t>and</a:t>
            </a:r>
          </a:p>
          <a:p>
            <a:r>
              <a:rPr lang="en-US" sz="2400" dirty="0" smtClean="0"/>
              <a:t>government responses</a:t>
            </a:r>
            <a:endParaRPr lang="en-US" sz="2400" dirty="0"/>
          </a:p>
        </p:txBody>
      </p:sp>
      <p:sp>
        <p:nvSpPr>
          <p:cNvPr id="4" name="TextBox 3"/>
          <p:cNvSpPr txBox="1"/>
          <p:nvPr/>
        </p:nvSpPr>
        <p:spPr>
          <a:xfrm>
            <a:off x="10105557" y="2912412"/>
            <a:ext cx="1326524" cy="1015663"/>
          </a:xfrm>
          <a:prstGeom prst="rect">
            <a:avLst/>
          </a:prstGeom>
          <a:noFill/>
        </p:spPr>
        <p:txBody>
          <a:bodyPr wrap="square" rtlCol="0">
            <a:spAutoFit/>
          </a:bodyPr>
          <a:lstStyle/>
          <a:p>
            <a:r>
              <a:rPr lang="en-US" sz="6000" dirty="0" smtClean="0">
                <a:latin typeface="Calibri" panose="020F0502020204030204" pitchFamily="34" charset="0"/>
              </a:rPr>
              <a:t>J2$</a:t>
            </a:r>
            <a:endParaRPr lang="en-US" sz="6000" dirty="0">
              <a:latin typeface="Calibri" panose="020F0502020204030204" pitchFamily="34" charset="0"/>
            </a:endParaRPr>
          </a:p>
        </p:txBody>
      </p:sp>
    </p:spTree>
    <p:extLst>
      <p:ext uri="{BB962C8B-B14F-4D97-AF65-F5344CB8AC3E}">
        <p14:creationId xmlns:p14="http://schemas.microsoft.com/office/powerpoint/2010/main" val="1013541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Marginal Abatement Costs</a:t>
            </a:r>
            <a:endParaRPr lang="en-US" dirty="0"/>
          </a:p>
        </p:txBody>
      </p:sp>
      <p:sp>
        <p:nvSpPr>
          <p:cNvPr id="3" name="Content Placeholder 2"/>
          <p:cNvSpPr>
            <a:spLocks noGrp="1"/>
          </p:cNvSpPr>
          <p:nvPr>
            <p:ph idx="1"/>
          </p:nvPr>
        </p:nvSpPr>
        <p:spPr>
          <a:xfrm>
            <a:off x="1" y="1963270"/>
            <a:ext cx="6623998" cy="4894729"/>
          </a:xfrm>
        </p:spPr>
        <p:txBody>
          <a:bodyPr/>
          <a:lstStyle/>
          <a:p>
            <a:r>
              <a:rPr lang="en-US" dirty="0" smtClean="0"/>
              <a:t>Firm 1 is emitting 15 tons and suppose it is allocated permits in the amount of 7 tons, i.e., it must clean up 8 tons of emissions</a:t>
            </a:r>
          </a:p>
          <a:p>
            <a:r>
              <a:rPr lang="en-US" dirty="0" smtClean="0"/>
              <a:t>Firm 2 is also emitting 15 tons and suppose it is allocated permits for 8 tons, i.e., it must reduce emissions by 7 tons (at a cost of C)</a:t>
            </a:r>
          </a:p>
          <a:p>
            <a:r>
              <a:rPr lang="en-US" dirty="0" smtClean="0"/>
              <a:t>C is a lot higher than the MC for firm 1 (A) so both firms are better off by trading</a:t>
            </a:r>
          </a:p>
          <a:p>
            <a:r>
              <a:rPr lang="en-US" dirty="0" smtClean="0"/>
              <a:t>Firm 2 buys two units from firm 1 so it only has to clean up 5 units and firm 1 sells 2 units so it now reduces emissions by 10 units</a:t>
            </a:r>
          </a:p>
          <a:p>
            <a:r>
              <a:rPr lang="en-US" dirty="0" smtClean="0"/>
              <a:t>Efficient outcome</a:t>
            </a:r>
            <a:endParaRPr lang="en-US" dirty="0"/>
          </a:p>
        </p:txBody>
      </p:sp>
      <p:sp>
        <p:nvSpPr>
          <p:cNvPr id="4" name="TextBox 3"/>
          <p:cNvSpPr txBox="1"/>
          <p:nvPr/>
        </p:nvSpPr>
        <p:spPr>
          <a:xfrm>
            <a:off x="10865476" y="753228"/>
            <a:ext cx="1326524" cy="1015663"/>
          </a:xfrm>
          <a:prstGeom prst="rect">
            <a:avLst/>
          </a:prstGeom>
          <a:noFill/>
        </p:spPr>
        <p:txBody>
          <a:bodyPr wrap="square" rtlCol="0">
            <a:spAutoFit/>
          </a:bodyPr>
          <a:lstStyle/>
          <a:p>
            <a:r>
              <a:rPr lang="en-US" sz="6000" dirty="0" smtClean="0">
                <a:latin typeface="Calibri" panose="020F0502020204030204" pitchFamily="34" charset="0"/>
              </a:rPr>
              <a:t>J2$</a:t>
            </a:r>
            <a:endParaRPr lang="en-US" sz="6000" dirty="0">
              <a:latin typeface="Calibri" panose="020F0502020204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3999" y="2361077"/>
            <a:ext cx="5568001" cy="4099113"/>
          </a:xfrm>
          <a:prstGeom prst="rect">
            <a:avLst/>
          </a:prstGeom>
        </p:spPr>
      </p:pic>
      <p:cxnSp>
        <p:nvCxnSpPr>
          <p:cNvPr id="7" name="Straight Connector 6"/>
          <p:cNvCxnSpPr/>
          <p:nvPr/>
        </p:nvCxnSpPr>
        <p:spPr>
          <a:xfrm flipH="1" flipV="1">
            <a:off x="11335871" y="2528047"/>
            <a:ext cx="40341" cy="344244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32215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Greenhouse Gas Initiative (RGGI)</a:t>
            </a:r>
            <a:endParaRPr lang="en-US" dirty="0"/>
          </a:p>
        </p:txBody>
      </p:sp>
      <p:sp>
        <p:nvSpPr>
          <p:cNvPr id="3" name="Content Placeholder 2"/>
          <p:cNvSpPr>
            <a:spLocks noGrp="1"/>
          </p:cNvSpPr>
          <p:nvPr>
            <p:ph idx="1"/>
          </p:nvPr>
        </p:nvSpPr>
        <p:spPr>
          <a:xfrm>
            <a:off x="680321" y="2336873"/>
            <a:ext cx="10951385" cy="4198398"/>
          </a:xfrm>
        </p:spPr>
        <p:txBody>
          <a:bodyPr>
            <a:normAutofit/>
          </a:bodyPr>
          <a:lstStyle/>
          <a:p>
            <a:r>
              <a:rPr lang="en-US" sz="2800" dirty="0" smtClean="0"/>
              <a:t>January 2009 a new approach was implement among 10 states in the northeastern US</a:t>
            </a:r>
          </a:p>
          <a:p>
            <a:r>
              <a:rPr lang="en-US" sz="2800" dirty="0" smtClean="0"/>
              <a:t>Rather than ‘gifting’ CO</a:t>
            </a:r>
            <a:r>
              <a:rPr lang="en-US" sz="2800" baseline="-25000" dirty="0" smtClean="0"/>
              <a:t>2</a:t>
            </a:r>
            <a:r>
              <a:rPr lang="en-US" sz="2800" dirty="0" smtClean="0"/>
              <a:t> emissions allowances they were auctioned off in a sealed-bid auction with the revenue given to the states</a:t>
            </a:r>
          </a:p>
          <a:p>
            <a:r>
              <a:rPr lang="en-US" sz="2800" dirty="0" smtClean="0"/>
              <a:t>Most states used the money for energy efficiency incentive programs</a:t>
            </a:r>
          </a:p>
          <a:p>
            <a:r>
              <a:rPr lang="en-US" sz="2800" dirty="0" smtClean="0"/>
              <a:t>Result: lower abatement costs due to reduction in energy usage (less carbon emitted) and because of reduced energy demand</a:t>
            </a:r>
            <a:endParaRPr lang="en-US" sz="2800" dirty="0"/>
          </a:p>
        </p:txBody>
      </p:sp>
      <p:sp>
        <p:nvSpPr>
          <p:cNvPr id="4" name="TextBox 3"/>
          <p:cNvSpPr txBox="1"/>
          <p:nvPr/>
        </p:nvSpPr>
        <p:spPr>
          <a:xfrm>
            <a:off x="10865476" y="753228"/>
            <a:ext cx="1326524" cy="1015663"/>
          </a:xfrm>
          <a:prstGeom prst="rect">
            <a:avLst/>
          </a:prstGeom>
          <a:noFill/>
        </p:spPr>
        <p:txBody>
          <a:bodyPr wrap="square" rtlCol="0">
            <a:spAutoFit/>
          </a:bodyPr>
          <a:lstStyle/>
          <a:p>
            <a:r>
              <a:rPr lang="en-US" sz="6000" dirty="0" smtClean="0">
                <a:latin typeface="Calibri" panose="020F0502020204030204" pitchFamily="34" charset="0"/>
              </a:rPr>
              <a:t>J2$</a:t>
            </a:r>
            <a:endParaRPr lang="en-US" sz="6000" dirty="0">
              <a:latin typeface="Calibri" panose="020F0502020204030204" pitchFamily="34" charset="0"/>
            </a:endParaRPr>
          </a:p>
        </p:txBody>
      </p:sp>
    </p:spTree>
    <p:extLst>
      <p:ext uri="{BB962C8B-B14F-4D97-AF65-F5344CB8AC3E}">
        <p14:creationId xmlns:p14="http://schemas.microsoft.com/office/powerpoint/2010/main" val="37743500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0448" y="1718911"/>
            <a:ext cx="7851648" cy="2353773"/>
          </a:xfrm>
        </p:spPr>
        <p:txBody>
          <a:bodyPr>
            <a:normAutofit/>
          </a:bodyPr>
          <a:lstStyle/>
          <a:p>
            <a:pPr algn="ctr"/>
            <a:r>
              <a:rPr lang="en-US" sz="4400" dirty="0"/>
              <a:t>Carbon Pricing </a:t>
            </a:r>
            <a:br>
              <a:rPr lang="en-US" sz="4400" dirty="0"/>
            </a:br>
            <a:r>
              <a:rPr lang="en-US" sz="4400" dirty="0"/>
              <a:t>in Principle and Practice</a:t>
            </a:r>
          </a:p>
        </p:txBody>
      </p:sp>
      <p:sp>
        <p:nvSpPr>
          <p:cNvPr id="3" name="Subtitle 2"/>
          <p:cNvSpPr>
            <a:spLocks noGrp="1"/>
          </p:cNvSpPr>
          <p:nvPr>
            <p:ph type="subTitle" idx="1"/>
          </p:nvPr>
        </p:nvSpPr>
        <p:spPr>
          <a:xfrm>
            <a:off x="2057400" y="4509015"/>
            <a:ext cx="7854696" cy="1752600"/>
          </a:xfrm>
        </p:spPr>
        <p:txBody>
          <a:bodyPr>
            <a:normAutofit/>
          </a:bodyPr>
          <a:lstStyle/>
          <a:p>
            <a:pPr algn="ctr"/>
            <a:r>
              <a:rPr lang="en-US" sz="2000" dirty="0" smtClean="0"/>
              <a:t>Adapted from a presentation earlier this semester by Tom </a:t>
            </a:r>
            <a:r>
              <a:rPr lang="en-US" sz="2000" dirty="0"/>
              <a:t>Tietenberg</a:t>
            </a:r>
          </a:p>
          <a:p>
            <a:pPr algn="ctr"/>
            <a:r>
              <a:rPr lang="en-US" sz="2000" dirty="0"/>
              <a:t>Mitchell Family Professor of Economics, Emeritus</a:t>
            </a:r>
          </a:p>
          <a:p>
            <a:pPr algn="ctr"/>
            <a:r>
              <a:rPr lang="en-US" sz="2000" dirty="0"/>
              <a:t>Colby College</a:t>
            </a:r>
          </a:p>
        </p:txBody>
      </p:sp>
      <p:sp>
        <p:nvSpPr>
          <p:cNvPr id="4" name="Slide Number Placeholder 3">
            <a:extLst>
              <a:ext uri="{FF2B5EF4-FFF2-40B4-BE49-F238E27FC236}">
                <a16:creationId xmlns:a16="http://schemas.microsoft.com/office/drawing/2014/main" id="{D224324F-10E2-924C-899D-70500DCC4CA0}"/>
              </a:ext>
            </a:extLst>
          </p:cNvPr>
          <p:cNvSpPr>
            <a:spLocks noGrp="1"/>
          </p:cNvSpPr>
          <p:nvPr>
            <p:ph type="sldNum" sz="quarter" idx="12"/>
          </p:nvPr>
        </p:nvSpPr>
        <p:spPr/>
        <p:txBody>
          <a:bodyPr/>
          <a:lstStyle/>
          <a:p>
            <a:fld id="{7EA2C0F2-B0A0-7648-AF2F-E4FE7A833CC7}" type="slidenum">
              <a:rPr lang="en-US">
                <a:solidFill>
                  <a:srgbClr val="DBF5F9">
                    <a:shade val="90000"/>
                  </a:srgbClr>
                </a:solidFill>
                <a:latin typeface="Constantia"/>
              </a:rPr>
              <a:pPr/>
              <a:t>12</a:t>
            </a:fld>
            <a:endParaRPr lang="en-US">
              <a:solidFill>
                <a:srgbClr val="DBF5F9">
                  <a:shade val="90000"/>
                </a:srgbClr>
              </a:solidFill>
              <a:latin typeface="Constantia"/>
            </a:endParaRPr>
          </a:p>
        </p:txBody>
      </p:sp>
    </p:spTree>
    <p:extLst>
      <p:ext uri="{BB962C8B-B14F-4D97-AF65-F5344CB8AC3E}">
        <p14:creationId xmlns:p14="http://schemas.microsoft.com/office/powerpoint/2010/main" val="1829208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6975" y="709684"/>
            <a:ext cx="10223121" cy="5105957"/>
          </a:xfrm>
        </p:spPr>
      </p:pic>
      <p:sp>
        <p:nvSpPr>
          <p:cNvPr id="2" name="Title 1">
            <a:extLst>
              <a:ext uri="{FF2B5EF4-FFF2-40B4-BE49-F238E27FC236}">
                <a16:creationId xmlns:a16="http://schemas.microsoft.com/office/drawing/2014/main" id="{B1801A9B-7793-4E42-A3BE-D6F76A862B2E}"/>
              </a:ext>
            </a:extLst>
          </p:cNvPr>
          <p:cNvSpPr>
            <a:spLocks noGrp="1"/>
          </p:cNvSpPr>
          <p:nvPr>
            <p:ph type="title"/>
          </p:nvPr>
        </p:nvSpPr>
        <p:spPr>
          <a:xfrm>
            <a:off x="2032570" y="75259"/>
            <a:ext cx="8229600" cy="825605"/>
          </a:xfrm>
        </p:spPr>
        <p:txBody>
          <a:bodyPr/>
          <a:lstStyle/>
          <a:p>
            <a:r>
              <a:rPr lang="en-US" dirty="0"/>
              <a:t>Munich Re Insurance Data</a:t>
            </a:r>
          </a:p>
        </p:txBody>
      </p:sp>
      <p:sp>
        <p:nvSpPr>
          <p:cNvPr id="6" name="TextBox 5">
            <a:extLst>
              <a:ext uri="{FF2B5EF4-FFF2-40B4-BE49-F238E27FC236}">
                <a16:creationId xmlns:a16="http://schemas.microsoft.com/office/drawing/2014/main" id="{CA5FE27A-3D19-BE45-9F79-C94A5DF05DB1}"/>
              </a:ext>
            </a:extLst>
          </p:cNvPr>
          <p:cNvSpPr txBox="1"/>
          <p:nvPr/>
        </p:nvSpPr>
        <p:spPr>
          <a:xfrm>
            <a:off x="526912" y="5480751"/>
            <a:ext cx="11055488" cy="923330"/>
          </a:xfrm>
          <a:prstGeom prst="rect">
            <a:avLst/>
          </a:prstGeom>
          <a:noFill/>
        </p:spPr>
        <p:txBody>
          <a:bodyPr wrap="square" rtlCol="0">
            <a:spAutoFit/>
          </a:bodyPr>
          <a:lstStyle/>
          <a:p>
            <a:r>
              <a:rPr lang="en-US" b="1" dirty="0">
                <a:solidFill>
                  <a:prstClr val="black"/>
                </a:solidFill>
                <a:latin typeface="Constantia"/>
              </a:rPr>
              <a:t>According to re-insurance firm Munich Re, storms, floods, earthquakes and other natural catas­trophes caused damages worth $ 160 billion in 2012. (According to NASA in 2017 it was $306 billion just for the U. S.) Their corporate risk experts say that climate change is making disasters more likely.</a:t>
            </a:r>
            <a:endParaRPr lang="en-US" dirty="0">
              <a:solidFill>
                <a:prstClr val="black"/>
              </a:solidFill>
              <a:latin typeface="Constantia"/>
            </a:endParaRPr>
          </a:p>
        </p:txBody>
      </p:sp>
      <p:sp>
        <p:nvSpPr>
          <p:cNvPr id="3" name="Slide Number Placeholder 2">
            <a:extLst>
              <a:ext uri="{FF2B5EF4-FFF2-40B4-BE49-F238E27FC236}">
                <a16:creationId xmlns:a16="http://schemas.microsoft.com/office/drawing/2014/main" id="{3DB9BD1E-A6C6-764A-AA7F-7B441A4335F6}"/>
              </a:ext>
            </a:extLst>
          </p:cNvPr>
          <p:cNvSpPr>
            <a:spLocks noGrp="1"/>
          </p:cNvSpPr>
          <p:nvPr>
            <p:ph type="sldNum" sz="quarter" idx="12"/>
          </p:nvPr>
        </p:nvSpPr>
        <p:spPr/>
        <p:txBody>
          <a:bodyPr/>
          <a:lstStyle/>
          <a:p>
            <a:fld id="{7EA2C0F2-B0A0-7648-AF2F-E4FE7A833CC7}" type="slidenum">
              <a:rPr lang="en-US">
                <a:solidFill>
                  <a:srgbClr val="04617B">
                    <a:shade val="90000"/>
                  </a:srgbClr>
                </a:solidFill>
                <a:latin typeface="Constantia"/>
              </a:rPr>
              <a:pPr/>
              <a:t>13</a:t>
            </a:fld>
            <a:endParaRPr lang="en-US">
              <a:solidFill>
                <a:srgbClr val="04617B">
                  <a:shade val="90000"/>
                </a:srgbClr>
              </a:solidFill>
              <a:latin typeface="Constantia"/>
            </a:endParaRPr>
          </a:p>
        </p:txBody>
      </p:sp>
    </p:spTree>
    <p:extLst>
      <p:ext uri="{BB962C8B-B14F-4D97-AF65-F5344CB8AC3E}">
        <p14:creationId xmlns:p14="http://schemas.microsoft.com/office/powerpoint/2010/main" val="3531798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C378F-4F4A-7743-8194-1BE3804B0C6E}"/>
              </a:ext>
            </a:extLst>
          </p:cNvPr>
          <p:cNvSpPr>
            <a:spLocks noGrp="1"/>
          </p:cNvSpPr>
          <p:nvPr>
            <p:ph type="title"/>
          </p:nvPr>
        </p:nvSpPr>
        <p:spPr>
          <a:xfrm>
            <a:off x="609600" y="0"/>
            <a:ext cx="10972800" cy="846161"/>
          </a:xfrm>
        </p:spPr>
        <p:txBody>
          <a:bodyPr/>
          <a:lstStyle/>
          <a:p>
            <a:r>
              <a:rPr lang="en-US" dirty="0"/>
              <a:t>The Basics of Climate Change</a:t>
            </a:r>
          </a:p>
        </p:txBody>
      </p:sp>
      <p:sp>
        <p:nvSpPr>
          <p:cNvPr id="6" name="TextBox 5">
            <a:extLst>
              <a:ext uri="{FF2B5EF4-FFF2-40B4-BE49-F238E27FC236}">
                <a16:creationId xmlns:a16="http://schemas.microsoft.com/office/drawing/2014/main" id="{DC9197C4-1899-5D42-9EAC-A06F1C4DA922}"/>
              </a:ext>
            </a:extLst>
          </p:cNvPr>
          <p:cNvSpPr txBox="1"/>
          <p:nvPr/>
        </p:nvSpPr>
        <p:spPr>
          <a:xfrm>
            <a:off x="2519747" y="6352144"/>
            <a:ext cx="7500135" cy="369332"/>
          </a:xfrm>
          <a:prstGeom prst="rect">
            <a:avLst/>
          </a:prstGeom>
          <a:noFill/>
        </p:spPr>
        <p:txBody>
          <a:bodyPr wrap="square" rtlCol="0">
            <a:spAutoFit/>
          </a:bodyPr>
          <a:lstStyle/>
          <a:p>
            <a:r>
              <a:rPr lang="en-US" dirty="0">
                <a:solidFill>
                  <a:prstClr val="black"/>
                </a:solidFill>
                <a:latin typeface="Constantia"/>
              </a:rPr>
              <a:t>The basics have been known since the mid 1800s.</a:t>
            </a:r>
          </a:p>
        </p:txBody>
      </p:sp>
      <p:sp>
        <p:nvSpPr>
          <p:cNvPr id="3" name="Slide Number Placeholder 2">
            <a:extLst>
              <a:ext uri="{FF2B5EF4-FFF2-40B4-BE49-F238E27FC236}">
                <a16:creationId xmlns:a16="http://schemas.microsoft.com/office/drawing/2014/main" id="{3751FBD9-D557-D541-AE00-9B9E84879511}"/>
              </a:ext>
            </a:extLst>
          </p:cNvPr>
          <p:cNvSpPr>
            <a:spLocks noGrp="1"/>
          </p:cNvSpPr>
          <p:nvPr>
            <p:ph type="sldNum" sz="quarter" idx="12"/>
          </p:nvPr>
        </p:nvSpPr>
        <p:spPr/>
        <p:txBody>
          <a:bodyPr/>
          <a:lstStyle/>
          <a:p>
            <a:fld id="{7EA2C0F2-B0A0-7648-AF2F-E4FE7A833CC7}" type="slidenum">
              <a:rPr lang="en-US">
                <a:solidFill>
                  <a:srgbClr val="04617B">
                    <a:shade val="90000"/>
                  </a:srgbClr>
                </a:solidFill>
                <a:latin typeface="Constantia"/>
              </a:rPr>
              <a:pPr/>
              <a:t>14</a:t>
            </a:fld>
            <a:endParaRPr lang="en-US">
              <a:solidFill>
                <a:srgbClr val="04617B">
                  <a:shade val="90000"/>
                </a:srgbClr>
              </a:solidFill>
              <a:latin typeface="Constantia"/>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28755" y="846161"/>
            <a:ext cx="7704059" cy="5227093"/>
          </a:xfrm>
        </p:spPr>
      </p:pic>
    </p:spTree>
    <p:extLst>
      <p:ext uri="{BB962C8B-B14F-4D97-AF65-F5344CB8AC3E}">
        <p14:creationId xmlns:p14="http://schemas.microsoft.com/office/powerpoint/2010/main" val="7768477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a:xfrm>
            <a:off x="1905000" y="228600"/>
            <a:ext cx="8229600" cy="685800"/>
          </a:xfrm>
        </p:spPr>
        <p:txBody>
          <a:bodyPr>
            <a:normAutofit fontScale="90000"/>
          </a:bodyPr>
          <a:lstStyle/>
          <a:p>
            <a:pPr>
              <a:defRPr/>
            </a:pPr>
            <a:r>
              <a:rPr lang="en-US" sz="3200">
                <a:solidFill>
                  <a:schemeClr val="accent1">
                    <a:lumMod val="75000"/>
                  </a:schemeClr>
                </a:solidFill>
              </a:rPr>
              <a:t>Setting the Scene: The Buildup of Greenhouse Gases</a:t>
            </a:r>
          </a:p>
        </p:txBody>
      </p:sp>
      <p:sp>
        <p:nvSpPr>
          <p:cNvPr id="19459" name="Rectangle 1027"/>
          <p:cNvSpPr>
            <a:spLocks noGrp="1" noChangeArrowheads="1"/>
          </p:cNvSpPr>
          <p:nvPr>
            <p:ph sz="quarter" idx="1"/>
          </p:nvPr>
        </p:nvSpPr>
        <p:spPr>
          <a:xfrm>
            <a:off x="341194" y="1037230"/>
            <a:ext cx="5983407" cy="5513695"/>
          </a:xfrm>
        </p:spPr>
        <p:txBody>
          <a:bodyPr>
            <a:noAutofit/>
          </a:bodyPr>
          <a:lstStyle/>
          <a:p>
            <a:pPr eaLnBrk="1" hangingPunct="1"/>
            <a:r>
              <a:rPr lang="en-US" sz="2400" dirty="0" smtClean="0">
                <a:latin typeface="+mj-lt"/>
                <a:cs typeface="Arial" panose="020B0604020202020204" pitchFamily="34" charset="0"/>
              </a:rPr>
              <a:t>The </a:t>
            </a:r>
            <a:r>
              <a:rPr lang="en-US" sz="2400" dirty="0">
                <a:latin typeface="+mj-lt"/>
                <a:cs typeface="Arial" panose="020B0604020202020204" pitchFamily="34" charset="0"/>
              </a:rPr>
              <a:t>Bathtub Metaphor</a:t>
            </a:r>
          </a:p>
          <a:p>
            <a:pPr lvl="1"/>
            <a:r>
              <a:rPr lang="en-US" dirty="0">
                <a:latin typeface="+mj-lt"/>
                <a:cs typeface="Arial" panose="020B0604020202020204" pitchFamily="34" charset="0"/>
              </a:rPr>
              <a:t>Inputs: emissions</a:t>
            </a:r>
          </a:p>
          <a:p>
            <a:pPr lvl="1"/>
            <a:r>
              <a:rPr lang="en-US" dirty="0">
                <a:latin typeface="+mj-lt"/>
                <a:cs typeface="Arial" panose="020B0604020202020204" pitchFamily="34" charset="0"/>
              </a:rPr>
              <a:t>Outflow: the long residence time of some greenhouse gases means small outflow.</a:t>
            </a:r>
          </a:p>
          <a:p>
            <a:pPr lvl="1"/>
            <a:r>
              <a:rPr lang="en-US" dirty="0">
                <a:latin typeface="+mj-lt"/>
                <a:cs typeface="Arial" panose="020B0604020202020204" pitchFamily="34" charset="0"/>
              </a:rPr>
              <a:t>Result: buildup of CO</a:t>
            </a:r>
            <a:r>
              <a:rPr lang="en-US" baseline="-25000" dirty="0">
                <a:latin typeface="+mj-lt"/>
                <a:cs typeface="Arial" panose="020B0604020202020204" pitchFamily="34" charset="0"/>
              </a:rPr>
              <a:t>2</a:t>
            </a:r>
            <a:r>
              <a:rPr lang="en-US" dirty="0">
                <a:latin typeface="+mj-lt"/>
                <a:cs typeface="Arial" panose="020B0604020202020204" pitchFamily="34" charset="0"/>
              </a:rPr>
              <a:t> concentrations in the atmosphere</a:t>
            </a:r>
          </a:p>
          <a:p>
            <a:r>
              <a:rPr lang="en-US" sz="2400" dirty="0">
                <a:latin typeface="+mj-lt"/>
                <a:ea typeface="Arial" pitchFamily="1" charset="0"/>
                <a:cs typeface="Arial" panose="020B0604020202020204" pitchFamily="34" charset="0"/>
              </a:rPr>
              <a:t>The </a:t>
            </a:r>
            <a:r>
              <a:rPr lang="en-US" sz="2400" dirty="0" smtClean="0">
                <a:latin typeface="+mj-lt"/>
                <a:ea typeface="Arial" pitchFamily="1" charset="0"/>
                <a:cs typeface="Arial" panose="020B0604020202020204" pitchFamily="34" charset="0"/>
              </a:rPr>
              <a:t>emissions-concentration-temperature </a:t>
            </a:r>
            <a:r>
              <a:rPr lang="en-US" sz="2400" dirty="0">
                <a:latin typeface="+mj-lt"/>
                <a:ea typeface="Arial" pitchFamily="1" charset="0"/>
                <a:cs typeface="Arial" panose="020B0604020202020204" pitchFamily="34" charset="0"/>
              </a:rPr>
              <a:t>relationship allows us to </a:t>
            </a:r>
            <a:r>
              <a:rPr lang="en-US" sz="2400" dirty="0" smtClean="0">
                <a:latin typeface="+mj-lt"/>
                <a:ea typeface="Arial" pitchFamily="1" charset="0"/>
                <a:cs typeface="Arial" panose="020B0604020202020204" pitchFamily="34" charset="0"/>
              </a:rPr>
              <a:t>derive </a:t>
            </a:r>
            <a:r>
              <a:rPr lang="en-US" sz="2400" dirty="0">
                <a:latin typeface="+mj-lt"/>
                <a:ea typeface="Arial" pitchFamily="1" charset="0"/>
                <a:cs typeface="Arial" panose="020B0604020202020204" pitchFamily="34" charset="0"/>
              </a:rPr>
              <a:t>for a chosen temperature target </a:t>
            </a:r>
            <a:r>
              <a:rPr lang="en-US" sz="2400" dirty="0">
                <a:latin typeface="+mj-lt"/>
                <a:cs typeface="Arial" panose="020B0604020202020204" pitchFamily="34" charset="0"/>
              </a:rPr>
              <a:t>a specific maximum amount of </a:t>
            </a:r>
            <a:r>
              <a:rPr lang="en-US" sz="2400" dirty="0" smtClean="0">
                <a:latin typeface="+mj-lt"/>
                <a:cs typeface="Arial" panose="020B0604020202020204" pitchFamily="34" charset="0"/>
              </a:rPr>
              <a:t>CO</a:t>
            </a:r>
            <a:r>
              <a:rPr lang="en-US" sz="2400" baseline="-25000" dirty="0">
                <a:cs typeface="Arial" panose="020B0604020202020204" pitchFamily="34" charset="0"/>
              </a:rPr>
              <a:t>2</a:t>
            </a:r>
            <a:r>
              <a:rPr lang="en-US" sz="2400" dirty="0" smtClean="0">
                <a:latin typeface="+mj-lt"/>
                <a:cs typeface="Arial" panose="020B0604020202020204" pitchFamily="34" charset="0"/>
              </a:rPr>
              <a:t> </a:t>
            </a:r>
            <a:r>
              <a:rPr lang="en-US" sz="2400" dirty="0">
                <a:latin typeface="+mj-lt"/>
                <a:cs typeface="Arial" panose="020B0604020202020204" pitchFamily="34" charset="0"/>
              </a:rPr>
              <a:t>equivalent (</a:t>
            </a:r>
            <a:r>
              <a:rPr lang="en-US" sz="2400" dirty="0" smtClean="0">
                <a:latin typeface="+mj-lt"/>
                <a:cs typeface="Arial" panose="020B0604020202020204" pitchFamily="34" charset="0"/>
              </a:rPr>
              <a:t>CO</a:t>
            </a:r>
            <a:r>
              <a:rPr lang="en-US" sz="2400" baseline="-25000" dirty="0">
                <a:cs typeface="Arial" panose="020B0604020202020204" pitchFamily="34" charset="0"/>
              </a:rPr>
              <a:t>2</a:t>
            </a:r>
            <a:r>
              <a:rPr lang="en-US" sz="2400" dirty="0" smtClean="0">
                <a:latin typeface="+mj-lt"/>
                <a:cs typeface="Arial" panose="020B0604020202020204" pitchFamily="34" charset="0"/>
              </a:rPr>
              <a:t>-e</a:t>
            </a:r>
            <a:r>
              <a:rPr lang="en-US" sz="2400" dirty="0">
                <a:latin typeface="+mj-lt"/>
                <a:cs typeface="Arial" panose="020B0604020202020204" pitchFamily="34" charset="0"/>
              </a:rPr>
              <a:t>) that can be emitted into the environment without exceeding the target level</a:t>
            </a:r>
            <a:r>
              <a:rPr lang="en-US" sz="2400" dirty="0" smtClean="0">
                <a:latin typeface="+mj-lt"/>
                <a:cs typeface="Arial" panose="020B0604020202020204" pitchFamily="34" charset="0"/>
              </a:rPr>
              <a:t>.</a:t>
            </a:r>
          </a:p>
          <a:p>
            <a:r>
              <a:rPr lang="en-US" sz="2400" dirty="0" smtClean="0">
                <a:latin typeface="+mj-lt"/>
                <a:cs typeface="Arial" panose="020B0604020202020204" pitchFamily="34" charset="0"/>
              </a:rPr>
              <a:t>That amount is called the carbon budget  </a:t>
            </a:r>
            <a:endParaRPr lang="en-US" sz="2400" dirty="0">
              <a:latin typeface="+mj-lt"/>
              <a:cs typeface="Arial" panose="020B0604020202020204" pitchFamily="34" charset="0"/>
            </a:endParaRPr>
          </a:p>
          <a:p>
            <a:endParaRPr lang="en-US" sz="2400" dirty="0">
              <a:latin typeface="+mj-lt"/>
              <a:ea typeface="Arial" pitchFamily="1" charset="0"/>
              <a:cs typeface="Arial" panose="020B0604020202020204" pitchFamily="34" charset="0"/>
            </a:endParaRPr>
          </a:p>
          <a:p>
            <a:pPr eaLnBrk="1" hangingPunct="1"/>
            <a:endParaRPr lang="en-US" sz="2400" dirty="0">
              <a:latin typeface="+mj-lt"/>
            </a:endParaRPr>
          </a:p>
          <a:p>
            <a:pPr eaLnBrk="1" hangingPunct="1"/>
            <a:endParaRPr lang="en-US" sz="2400" dirty="0">
              <a:latin typeface="+mj-lt"/>
            </a:endParaRPr>
          </a:p>
          <a:p>
            <a:pPr lvl="1" eaLnBrk="1" hangingPunct="1"/>
            <a:endParaRPr lang="en-US" dirty="0">
              <a:latin typeface="+mj-lt"/>
            </a:endParaRPr>
          </a:p>
        </p:txBody>
      </p:sp>
      <p:sp>
        <p:nvSpPr>
          <p:cNvPr id="19460" name="TextBox 4"/>
          <p:cNvSpPr txBox="1">
            <a:spLocks noChangeArrowheads="1"/>
          </p:cNvSpPr>
          <p:nvPr/>
        </p:nvSpPr>
        <p:spPr bwMode="auto">
          <a:xfrm rot="10800000" flipV="1">
            <a:off x="2514600" y="6973888"/>
            <a:ext cx="7391400" cy="431800"/>
          </a:xfrm>
          <a:prstGeom prst="rect">
            <a:avLst/>
          </a:prstGeom>
          <a:noFill/>
          <a:ln w="9525">
            <a:noFill/>
            <a:miter lim="800000"/>
            <a:headEnd/>
            <a:tailEnd/>
          </a:ln>
        </p:spPr>
        <p:txBody>
          <a:bodyPr>
            <a:prstTxWarp prst="textNoShape">
              <a:avLst/>
            </a:prstTxWarp>
            <a:spAutoFit/>
          </a:bodyPr>
          <a:lstStyle/>
          <a:p>
            <a:pPr>
              <a:spcBef>
                <a:spcPts val="1200"/>
              </a:spcBef>
              <a:buClr>
                <a:srgbClr val="0F6FC6"/>
              </a:buClr>
              <a:buSzPct val="70000"/>
              <a:buFont typeface="Wingdings" pitchFamily="1" charset="2"/>
              <a:buChar char=""/>
            </a:pPr>
            <a:r>
              <a:rPr lang="en-US" sz="2200" b="1">
                <a:solidFill>
                  <a:prstClr val="black"/>
                </a:solidFill>
                <a:latin typeface="Trebuchet MS" pitchFamily="1" charset="0"/>
              </a:rPr>
              <a:t> </a:t>
            </a:r>
            <a:endParaRPr lang="en-US" sz="2200">
              <a:solidFill>
                <a:prstClr val="black"/>
              </a:solidFill>
              <a:latin typeface="Trebuchet MS" pitchFamily="1" charset="0"/>
            </a:endParaRPr>
          </a:p>
        </p:txBody>
      </p:sp>
      <p:sp>
        <p:nvSpPr>
          <p:cNvPr id="19465" name="TextBox 8"/>
          <p:cNvSpPr txBox="1">
            <a:spLocks noChangeArrowheads="1"/>
          </p:cNvSpPr>
          <p:nvPr/>
        </p:nvSpPr>
        <p:spPr bwMode="auto">
          <a:xfrm>
            <a:off x="9182100" y="2239963"/>
            <a:ext cx="685800" cy="369332"/>
          </a:xfrm>
          <a:prstGeom prst="rect">
            <a:avLst/>
          </a:prstGeom>
          <a:solidFill>
            <a:schemeClr val="bg1"/>
          </a:solidFill>
          <a:ln w="9525">
            <a:noFill/>
            <a:miter lim="800000"/>
            <a:headEnd/>
            <a:tailEnd/>
          </a:ln>
        </p:spPr>
        <p:txBody>
          <a:bodyPr>
            <a:prstTxWarp prst="textNoShape">
              <a:avLst/>
            </a:prstTxWarp>
            <a:spAutoFit/>
          </a:bodyPr>
          <a:lstStyle/>
          <a:p>
            <a:endParaRPr lang="en-US">
              <a:solidFill>
                <a:prstClr val="black"/>
              </a:solidFill>
              <a:latin typeface="Constantia"/>
            </a:endParaRPr>
          </a:p>
        </p:txBody>
      </p:sp>
      <p:sp>
        <p:nvSpPr>
          <p:cNvPr id="2" name="Slide Number Placeholder 1">
            <a:extLst>
              <a:ext uri="{FF2B5EF4-FFF2-40B4-BE49-F238E27FC236}">
                <a16:creationId xmlns:a16="http://schemas.microsoft.com/office/drawing/2014/main" id="{13D67CB1-0F6A-B44C-A7A0-C665C1FA8002}"/>
              </a:ext>
            </a:extLst>
          </p:cNvPr>
          <p:cNvSpPr>
            <a:spLocks noGrp="1"/>
          </p:cNvSpPr>
          <p:nvPr>
            <p:ph type="sldNum" sz="quarter" idx="12"/>
          </p:nvPr>
        </p:nvSpPr>
        <p:spPr/>
        <p:txBody>
          <a:bodyPr/>
          <a:lstStyle/>
          <a:p>
            <a:fld id="{7EA2C0F2-B0A0-7648-AF2F-E4FE7A833CC7}" type="slidenum">
              <a:rPr lang="en-US">
                <a:solidFill>
                  <a:srgbClr val="04617B">
                    <a:shade val="90000"/>
                  </a:srgbClr>
                </a:solidFill>
                <a:latin typeface="Constantia"/>
              </a:rPr>
              <a:pPr/>
              <a:t>15</a:t>
            </a:fld>
            <a:endParaRPr lang="en-US">
              <a:solidFill>
                <a:srgbClr val="04617B">
                  <a:shade val="90000"/>
                </a:srgbClr>
              </a:solidFill>
              <a:latin typeface="Constantia"/>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4699" y="1718318"/>
            <a:ext cx="5257528" cy="3781730"/>
          </a:xfrm>
          <a:prstGeom prst="rect">
            <a:avLst/>
          </a:prstGeom>
        </p:spPr>
      </p:pic>
    </p:spTree>
    <p:extLst>
      <p:ext uri="{BB962C8B-B14F-4D97-AF65-F5344CB8AC3E}">
        <p14:creationId xmlns:p14="http://schemas.microsoft.com/office/powerpoint/2010/main" val="18417176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08BB6-22DF-7044-A0AF-3664D90DA65E}"/>
              </a:ext>
            </a:extLst>
          </p:cNvPr>
          <p:cNvSpPr>
            <a:spLocks noGrp="1"/>
          </p:cNvSpPr>
          <p:nvPr>
            <p:ph type="title"/>
          </p:nvPr>
        </p:nvSpPr>
        <p:spPr>
          <a:xfrm>
            <a:off x="1981200" y="354767"/>
            <a:ext cx="8229600" cy="705287"/>
          </a:xfrm>
        </p:spPr>
        <p:txBody>
          <a:bodyPr>
            <a:noAutofit/>
          </a:bodyPr>
          <a:lstStyle/>
          <a:p>
            <a:r>
              <a:rPr lang="en-US" sz="4000" dirty="0"/>
              <a:t>The Choice of the Temperature Target</a:t>
            </a:r>
          </a:p>
        </p:txBody>
      </p:sp>
      <p:sp>
        <p:nvSpPr>
          <p:cNvPr id="3" name="Content Placeholder 2">
            <a:extLst>
              <a:ext uri="{FF2B5EF4-FFF2-40B4-BE49-F238E27FC236}">
                <a16:creationId xmlns:a16="http://schemas.microsoft.com/office/drawing/2014/main" id="{A21BC1E0-DC4C-A948-A0FD-5A8D2299A2C9}"/>
              </a:ext>
            </a:extLst>
          </p:cNvPr>
          <p:cNvSpPr>
            <a:spLocks noGrp="1"/>
          </p:cNvSpPr>
          <p:nvPr>
            <p:ph idx="1"/>
          </p:nvPr>
        </p:nvSpPr>
        <p:spPr>
          <a:xfrm>
            <a:off x="1514901" y="1160060"/>
            <a:ext cx="9485195" cy="4726827"/>
          </a:xfrm>
        </p:spPr>
        <p:txBody>
          <a:bodyPr/>
          <a:lstStyle/>
          <a:p>
            <a:r>
              <a:rPr lang="en-US" dirty="0"/>
              <a:t>Motivation: Avoid or lessen effects of “Tipping Points”	Example: thawing of the permafrost</a:t>
            </a:r>
          </a:p>
          <a:p>
            <a:r>
              <a:rPr lang="en-US" dirty="0"/>
              <a:t>Wanted 1.5</a:t>
            </a:r>
            <a:r>
              <a:rPr lang="en-US" baseline="30000" dirty="0"/>
              <a:t>0 </a:t>
            </a:r>
            <a:r>
              <a:rPr lang="en-US" dirty="0"/>
              <a:t>Celsius increase target (compared to preindustrial levels), but that now seems impossible to meet.</a:t>
            </a:r>
          </a:p>
          <a:p>
            <a:r>
              <a:rPr lang="en-US" dirty="0"/>
              <a:t>Settled on a 2</a:t>
            </a:r>
            <a:r>
              <a:rPr lang="en-US" baseline="30000" dirty="0"/>
              <a:t>0 </a:t>
            </a:r>
            <a:r>
              <a:rPr lang="en-US" dirty="0"/>
              <a:t>Celsius increase target.</a:t>
            </a:r>
          </a:p>
          <a:p>
            <a:endParaRPr lang="en-US" dirty="0"/>
          </a:p>
        </p:txBody>
      </p:sp>
      <p:pic>
        <p:nvPicPr>
          <p:cNvPr id="5" name="Picture 4">
            <a:extLst>
              <a:ext uri="{FF2B5EF4-FFF2-40B4-BE49-F238E27FC236}">
                <a16:creationId xmlns:a16="http://schemas.microsoft.com/office/drawing/2014/main" id="{5EDB31C5-7A1B-C84C-BBB4-75A8DD52789E}"/>
              </a:ext>
            </a:extLst>
          </p:cNvPr>
          <p:cNvPicPr>
            <a:picLocks noChangeAspect="1"/>
          </p:cNvPicPr>
          <p:nvPr/>
        </p:nvPicPr>
        <p:blipFill>
          <a:blip r:embed="rId3"/>
          <a:stretch>
            <a:fillRect/>
          </a:stretch>
        </p:blipFill>
        <p:spPr>
          <a:xfrm>
            <a:off x="3357349" y="3452884"/>
            <a:ext cx="5376475" cy="3172120"/>
          </a:xfrm>
          <a:prstGeom prst="rect">
            <a:avLst/>
          </a:prstGeom>
        </p:spPr>
      </p:pic>
      <p:sp>
        <p:nvSpPr>
          <p:cNvPr id="4" name="Slide Number Placeholder 3">
            <a:extLst>
              <a:ext uri="{FF2B5EF4-FFF2-40B4-BE49-F238E27FC236}">
                <a16:creationId xmlns:a16="http://schemas.microsoft.com/office/drawing/2014/main" id="{0E0D5F6E-5B16-E846-8856-86ACECC55AE9}"/>
              </a:ext>
            </a:extLst>
          </p:cNvPr>
          <p:cNvSpPr>
            <a:spLocks noGrp="1"/>
          </p:cNvSpPr>
          <p:nvPr>
            <p:ph type="sldNum" sz="quarter" idx="12"/>
          </p:nvPr>
        </p:nvSpPr>
        <p:spPr/>
        <p:txBody>
          <a:bodyPr/>
          <a:lstStyle/>
          <a:p>
            <a:fld id="{7EA2C0F2-B0A0-7648-AF2F-E4FE7A833CC7}" type="slidenum">
              <a:rPr lang="en-US">
                <a:solidFill>
                  <a:srgbClr val="04617B">
                    <a:shade val="90000"/>
                  </a:srgbClr>
                </a:solidFill>
                <a:latin typeface="Constantia"/>
              </a:rPr>
              <a:pPr/>
              <a:t>16</a:t>
            </a:fld>
            <a:endParaRPr lang="en-US">
              <a:solidFill>
                <a:srgbClr val="04617B">
                  <a:shade val="90000"/>
                </a:srgbClr>
              </a:solidFill>
              <a:latin typeface="Constantia"/>
            </a:endParaRPr>
          </a:p>
        </p:txBody>
      </p:sp>
    </p:spTree>
    <p:extLst>
      <p:ext uri="{BB962C8B-B14F-4D97-AF65-F5344CB8AC3E}">
        <p14:creationId xmlns:p14="http://schemas.microsoft.com/office/powerpoint/2010/main" val="31203245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66715_10151468435115053_1035770210_n.png"/>
          <p:cNvPicPr>
            <a:picLocks noChangeAspect="1"/>
          </p:cNvPicPr>
          <p:nvPr/>
        </p:nvPicPr>
        <p:blipFill rotWithShape="1">
          <a:blip r:embed="rId3"/>
          <a:srcRect t="19486"/>
          <a:stretch/>
        </p:blipFill>
        <p:spPr>
          <a:xfrm>
            <a:off x="1246260" y="818818"/>
            <a:ext cx="9320140" cy="5902658"/>
          </a:xfrm>
          <a:prstGeom prst="rect">
            <a:avLst/>
          </a:prstGeom>
        </p:spPr>
      </p:pic>
      <p:sp>
        <p:nvSpPr>
          <p:cNvPr id="2" name="Slide Number Placeholder 1">
            <a:extLst>
              <a:ext uri="{FF2B5EF4-FFF2-40B4-BE49-F238E27FC236}">
                <a16:creationId xmlns:a16="http://schemas.microsoft.com/office/drawing/2014/main" id="{15EDB975-96DA-4F47-A425-FD34EB2B0707}"/>
              </a:ext>
            </a:extLst>
          </p:cNvPr>
          <p:cNvSpPr>
            <a:spLocks noGrp="1"/>
          </p:cNvSpPr>
          <p:nvPr>
            <p:ph type="sldNum" sz="quarter" idx="12"/>
          </p:nvPr>
        </p:nvSpPr>
        <p:spPr/>
        <p:txBody>
          <a:bodyPr/>
          <a:lstStyle/>
          <a:p>
            <a:fld id="{7EA2C0F2-B0A0-7648-AF2F-E4FE7A833CC7}" type="slidenum">
              <a:rPr lang="en-US">
                <a:solidFill>
                  <a:srgbClr val="04617B">
                    <a:shade val="90000"/>
                  </a:srgbClr>
                </a:solidFill>
                <a:latin typeface="Constantia"/>
              </a:rPr>
              <a:pPr/>
              <a:t>17</a:t>
            </a:fld>
            <a:endParaRPr lang="en-US">
              <a:solidFill>
                <a:srgbClr val="04617B">
                  <a:shade val="90000"/>
                </a:srgbClr>
              </a:solidFill>
              <a:latin typeface="Constantia"/>
            </a:endParaRPr>
          </a:p>
        </p:txBody>
      </p:sp>
    </p:spTree>
    <p:extLst>
      <p:ext uri="{BB962C8B-B14F-4D97-AF65-F5344CB8AC3E}">
        <p14:creationId xmlns:p14="http://schemas.microsoft.com/office/powerpoint/2010/main" val="40859100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0126D-0E81-E449-AC1B-E59E0054F0D4}"/>
              </a:ext>
            </a:extLst>
          </p:cNvPr>
          <p:cNvSpPr>
            <a:spLocks noGrp="1"/>
          </p:cNvSpPr>
          <p:nvPr>
            <p:ph type="title"/>
          </p:nvPr>
        </p:nvSpPr>
        <p:spPr>
          <a:xfrm>
            <a:off x="609600" y="704088"/>
            <a:ext cx="11074400" cy="701631"/>
          </a:xfrm>
        </p:spPr>
        <p:txBody>
          <a:bodyPr>
            <a:normAutofit/>
          </a:bodyPr>
          <a:lstStyle/>
          <a:p>
            <a:r>
              <a:rPr lang="en-US" sz="4000" dirty="0"/>
              <a:t>Setting the Scene: Economic Principles</a:t>
            </a:r>
          </a:p>
        </p:txBody>
      </p:sp>
      <p:sp>
        <p:nvSpPr>
          <p:cNvPr id="3" name="TextBox 2">
            <a:extLst>
              <a:ext uri="{FF2B5EF4-FFF2-40B4-BE49-F238E27FC236}">
                <a16:creationId xmlns:a16="http://schemas.microsoft.com/office/drawing/2014/main" id="{11EF0210-E077-9348-ABAE-78B43EEB32CB}"/>
              </a:ext>
            </a:extLst>
          </p:cNvPr>
          <p:cNvSpPr txBox="1"/>
          <p:nvPr/>
        </p:nvSpPr>
        <p:spPr>
          <a:xfrm>
            <a:off x="791571" y="1405719"/>
            <a:ext cx="10058400" cy="4154984"/>
          </a:xfrm>
          <a:prstGeom prst="rect">
            <a:avLst/>
          </a:prstGeom>
          <a:noFill/>
        </p:spPr>
        <p:txBody>
          <a:bodyPr wrap="square" rtlCol="0">
            <a:spAutoFit/>
          </a:bodyPr>
          <a:lstStyle/>
          <a:p>
            <a:pPr marL="342900" indent="-342900">
              <a:buClr>
                <a:srgbClr val="0F6FC6">
                  <a:lumMod val="60000"/>
                  <a:lumOff val="40000"/>
                </a:srgbClr>
              </a:buClr>
              <a:buFont typeface="Courier New" panose="02070309020205020404" pitchFamily="49" charset="0"/>
              <a:buChar char="o"/>
            </a:pPr>
            <a:r>
              <a:rPr lang="en-US" sz="2400" dirty="0">
                <a:solidFill>
                  <a:prstClr val="black"/>
                </a:solidFill>
                <a:latin typeface="Calibri" panose="020F0502020204030204" pitchFamily="34" charset="0"/>
                <a:cs typeface="Calibri" panose="020F0502020204030204" pitchFamily="34" charset="0"/>
              </a:rPr>
              <a:t>Managing the risk (reducing emissions) is clearly cheaper than bearing the consequences of those unmanaged risks (the resulting increased damages). </a:t>
            </a:r>
          </a:p>
          <a:p>
            <a:pPr>
              <a:buClr>
                <a:srgbClr val="0F6FC6">
                  <a:lumMod val="60000"/>
                  <a:lumOff val="40000"/>
                </a:srgbClr>
              </a:buClr>
            </a:pPr>
            <a:endParaRPr lang="en-US" sz="2400" dirty="0">
              <a:solidFill>
                <a:prstClr val="black"/>
              </a:solidFill>
              <a:latin typeface="Calibri" panose="020F0502020204030204" pitchFamily="34" charset="0"/>
              <a:cs typeface="Calibri" panose="020F0502020204030204" pitchFamily="34" charset="0"/>
            </a:endParaRPr>
          </a:p>
          <a:p>
            <a:pPr marL="342900" indent="-342900">
              <a:buClr>
                <a:srgbClr val="0F6FC6">
                  <a:lumMod val="60000"/>
                  <a:lumOff val="40000"/>
                </a:srgbClr>
              </a:buClr>
              <a:buFont typeface="Courier New" panose="02070309020205020404" pitchFamily="49" charset="0"/>
              <a:buChar char="o"/>
            </a:pPr>
            <a:r>
              <a:rPr lang="en-US" sz="2400" dirty="0">
                <a:solidFill>
                  <a:prstClr val="black"/>
                </a:solidFill>
                <a:latin typeface="Calibri" panose="020F0502020204030204" pitchFamily="34" charset="0"/>
                <a:cs typeface="Calibri" panose="020F0502020204030204" pitchFamily="34" charset="0"/>
              </a:rPr>
              <a:t>Taking action now is cheaper than waiting. (The studies indicate that each delay of ten years raises the cost by 40%.)</a:t>
            </a:r>
          </a:p>
          <a:p>
            <a:pPr marL="342900" indent="-342900">
              <a:buClr>
                <a:srgbClr val="0F6FC6">
                  <a:lumMod val="60000"/>
                  <a:lumOff val="40000"/>
                </a:srgbClr>
              </a:buClr>
              <a:buFont typeface="Courier New" panose="02070309020205020404" pitchFamily="49" charset="0"/>
              <a:buChar char="o"/>
            </a:pPr>
            <a:endParaRPr lang="en-US" sz="2400" dirty="0">
              <a:solidFill>
                <a:prstClr val="black"/>
              </a:solidFill>
              <a:latin typeface="Calibri" panose="020F0502020204030204" pitchFamily="34" charset="0"/>
              <a:cs typeface="Calibri" panose="020F0502020204030204" pitchFamily="34" charset="0"/>
            </a:endParaRPr>
          </a:p>
          <a:p>
            <a:pPr marL="342900" indent="-342900">
              <a:buClr>
                <a:srgbClr val="0F6FC6">
                  <a:lumMod val="60000"/>
                  <a:lumOff val="40000"/>
                </a:srgbClr>
              </a:buClr>
              <a:buFont typeface="Courier New" panose="02070309020205020404" pitchFamily="49" charset="0"/>
              <a:buChar char="o"/>
            </a:pPr>
            <a:r>
              <a:rPr lang="en-US" sz="2400" dirty="0">
                <a:solidFill>
                  <a:prstClr val="black"/>
                </a:solidFill>
                <a:latin typeface="Calibri" panose="020F0502020204030204" pitchFamily="34" charset="0"/>
                <a:cs typeface="Calibri" panose="020F0502020204030204" pitchFamily="34" charset="0"/>
              </a:rPr>
              <a:t>Economists are in near unanimity, regardless of their personal political persuasions, that carbon pricing is the most cost-effective comprehensive action we can take to reduce emissions.</a:t>
            </a:r>
          </a:p>
          <a:p>
            <a:endParaRPr lang="en-US" sz="2400" dirty="0">
              <a:solidFill>
                <a:prstClr val="black"/>
              </a:solidFill>
              <a:latin typeface="Calibri" panose="020F0502020204030204" pitchFamily="34" charset="0"/>
              <a:cs typeface="Calibri" panose="020F0502020204030204" pitchFamily="34" charset="0"/>
            </a:endParaRPr>
          </a:p>
          <a:p>
            <a:endParaRPr lang="en-US" sz="2400" dirty="0">
              <a:solidFill>
                <a:prstClr val="black"/>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601CDA50-6259-B142-A15D-7451FA4D6F20}"/>
              </a:ext>
            </a:extLst>
          </p:cNvPr>
          <p:cNvPicPr>
            <a:picLocks noChangeAspect="1"/>
          </p:cNvPicPr>
          <p:nvPr/>
        </p:nvPicPr>
        <p:blipFill>
          <a:blip r:embed="rId3"/>
          <a:stretch>
            <a:fillRect/>
          </a:stretch>
        </p:blipFill>
        <p:spPr>
          <a:xfrm>
            <a:off x="1563323" y="4831368"/>
            <a:ext cx="2842101" cy="1890108"/>
          </a:xfrm>
          <a:prstGeom prst="rect">
            <a:avLst/>
          </a:prstGeom>
        </p:spPr>
      </p:pic>
      <p:sp>
        <p:nvSpPr>
          <p:cNvPr id="6" name="TextBox 5">
            <a:extLst>
              <a:ext uri="{FF2B5EF4-FFF2-40B4-BE49-F238E27FC236}">
                <a16:creationId xmlns:a16="http://schemas.microsoft.com/office/drawing/2014/main" id="{ED3B400C-EB87-C844-80B3-D8AEFDB08635}"/>
              </a:ext>
            </a:extLst>
          </p:cNvPr>
          <p:cNvSpPr txBox="1"/>
          <p:nvPr/>
        </p:nvSpPr>
        <p:spPr>
          <a:xfrm>
            <a:off x="5606903" y="3625702"/>
            <a:ext cx="184731" cy="369332"/>
          </a:xfrm>
          <a:prstGeom prst="rect">
            <a:avLst/>
          </a:prstGeom>
          <a:noFill/>
        </p:spPr>
        <p:txBody>
          <a:bodyPr wrap="none" rtlCol="0">
            <a:spAutoFit/>
          </a:bodyPr>
          <a:lstStyle/>
          <a:p>
            <a:endParaRPr lang="en-US">
              <a:solidFill>
                <a:prstClr val="black"/>
              </a:solidFill>
              <a:latin typeface="Constantia"/>
            </a:endParaRPr>
          </a:p>
        </p:txBody>
      </p:sp>
      <p:pic>
        <p:nvPicPr>
          <p:cNvPr id="8" name="Picture 7">
            <a:extLst>
              <a:ext uri="{FF2B5EF4-FFF2-40B4-BE49-F238E27FC236}">
                <a16:creationId xmlns:a16="http://schemas.microsoft.com/office/drawing/2014/main" id="{366A5F3F-D4D1-8049-818B-7C4D5B62EF2A}"/>
              </a:ext>
            </a:extLst>
          </p:cNvPr>
          <p:cNvPicPr>
            <a:picLocks noChangeAspect="1"/>
          </p:cNvPicPr>
          <p:nvPr/>
        </p:nvPicPr>
        <p:blipFill>
          <a:blip r:embed="rId4"/>
          <a:stretch>
            <a:fillRect/>
          </a:stretch>
        </p:blipFill>
        <p:spPr>
          <a:xfrm>
            <a:off x="4730111" y="4848040"/>
            <a:ext cx="2833377" cy="1873435"/>
          </a:xfrm>
          <a:prstGeom prst="rect">
            <a:avLst/>
          </a:prstGeom>
        </p:spPr>
      </p:pic>
      <p:pic>
        <p:nvPicPr>
          <p:cNvPr id="10" name="Picture 9">
            <a:extLst>
              <a:ext uri="{FF2B5EF4-FFF2-40B4-BE49-F238E27FC236}">
                <a16:creationId xmlns:a16="http://schemas.microsoft.com/office/drawing/2014/main" id="{901AF9E7-126A-8046-A2C0-CC4B794EB572}"/>
              </a:ext>
            </a:extLst>
          </p:cNvPr>
          <p:cNvPicPr>
            <a:picLocks noChangeAspect="1"/>
          </p:cNvPicPr>
          <p:nvPr/>
        </p:nvPicPr>
        <p:blipFill>
          <a:blip r:embed="rId5"/>
          <a:stretch>
            <a:fillRect/>
          </a:stretch>
        </p:blipFill>
        <p:spPr>
          <a:xfrm>
            <a:off x="7750737" y="4848041"/>
            <a:ext cx="2825763" cy="1873434"/>
          </a:xfrm>
          <a:prstGeom prst="rect">
            <a:avLst/>
          </a:prstGeom>
        </p:spPr>
      </p:pic>
      <p:sp>
        <p:nvSpPr>
          <p:cNvPr id="4" name="Slide Number Placeholder 3">
            <a:extLst>
              <a:ext uri="{FF2B5EF4-FFF2-40B4-BE49-F238E27FC236}">
                <a16:creationId xmlns:a16="http://schemas.microsoft.com/office/drawing/2014/main" id="{8AAC87D7-E719-5C4D-9E57-5E7D627BFE75}"/>
              </a:ext>
            </a:extLst>
          </p:cNvPr>
          <p:cNvSpPr>
            <a:spLocks noGrp="1"/>
          </p:cNvSpPr>
          <p:nvPr>
            <p:ph type="sldNum" sz="quarter" idx="12"/>
          </p:nvPr>
        </p:nvSpPr>
        <p:spPr/>
        <p:txBody>
          <a:bodyPr/>
          <a:lstStyle/>
          <a:p>
            <a:fld id="{7EA2C0F2-B0A0-7648-AF2F-E4FE7A833CC7}" type="slidenum">
              <a:rPr lang="en-US">
                <a:solidFill>
                  <a:srgbClr val="04617B">
                    <a:shade val="90000"/>
                  </a:srgbClr>
                </a:solidFill>
                <a:latin typeface="Constantia"/>
              </a:rPr>
              <a:pPr/>
              <a:t>18</a:t>
            </a:fld>
            <a:endParaRPr lang="en-US">
              <a:solidFill>
                <a:srgbClr val="04617B">
                  <a:shade val="90000"/>
                </a:srgbClr>
              </a:solidFill>
              <a:latin typeface="Constantia"/>
            </a:endParaRPr>
          </a:p>
        </p:txBody>
      </p:sp>
    </p:spTree>
    <p:extLst>
      <p:ext uri="{BB962C8B-B14F-4D97-AF65-F5344CB8AC3E}">
        <p14:creationId xmlns:p14="http://schemas.microsoft.com/office/powerpoint/2010/main" val="38762502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E6C76-AD09-3D4D-87CE-76AA0F64DF98}"/>
              </a:ext>
            </a:extLst>
          </p:cNvPr>
          <p:cNvSpPr>
            <a:spLocks noGrp="1"/>
          </p:cNvSpPr>
          <p:nvPr>
            <p:ph type="title"/>
          </p:nvPr>
        </p:nvSpPr>
        <p:spPr>
          <a:xfrm>
            <a:off x="1685498" y="337871"/>
            <a:ext cx="8821003" cy="865405"/>
          </a:xfrm>
        </p:spPr>
        <p:txBody>
          <a:bodyPr>
            <a:normAutofit/>
          </a:bodyPr>
          <a:lstStyle/>
          <a:p>
            <a:r>
              <a:rPr lang="en-US" dirty="0"/>
              <a:t>The Two Forms of Carbon Pricing</a:t>
            </a:r>
          </a:p>
        </p:txBody>
      </p:sp>
      <p:sp>
        <p:nvSpPr>
          <p:cNvPr id="3" name="Content Placeholder 2">
            <a:extLst>
              <a:ext uri="{FF2B5EF4-FFF2-40B4-BE49-F238E27FC236}">
                <a16:creationId xmlns:a16="http://schemas.microsoft.com/office/drawing/2014/main" id="{39BC7928-9DE2-CE4D-9A4E-87B52D1B5FB5}"/>
              </a:ext>
            </a:extLst>
          </p:cNvPr>
          <p:cNvSpPr>
            <a:spLocks noGrp="1"/>
          </p:cNvSpPr>
          <p:nvPr>
            <p:ph idx="1"/>
          </p:nvPr>
        </p:nvSpPr>
        <p:spPr>
          <a:xfrm>
            <a:off x="668739" y="4000118"/>
            <a:ext cx="10345003" cy="2616439"/>
          </a:xfrm>
        </p:spPr>
        <p:txBody>
          <a:bodyPr>
            <a:normAutofit fontScale="92500"/>
          </a:bodyPr>
          <a:lstStyle/>
          <a:p>
            <a:pPr marL="0" indent="0">
              <a:buNone/>
            </a:pPr>
            <a:r>
              <a:rPr lang="en-US" u="sng" dirty="0"/>
              <a:t>Carbon Tax</a:t>
            </a:r>
          </a:p>
          <a:p>
            <a:r>
              <a:rPr lang="en-US" dirty="0"/>
              <a:t>Places an administratively determined price on carbon emissions from all covered sources and lets the emissions level be determined by the market.</a:t>
            </a:r>
          </a:p>
          <a:p>
            <a:pPr marL="0" indent="0">
              <a:buNone/>
            </a:pPr>
            <a:r>
              <a:rPr lang="en-US" u="sng" dirty="0"/>
              <a:t>Cap-and-Trade</a:t>
            </a:r>
          </a:p>
          <a:p>
            <a:r>
              <a:rPr lang="en-US" dirty="0"/>
              <a:t>Sets an administratively determined cap on aggregate emissions from all covered sources and lets the market determine the price.</a:t>
            </a:r>
            <a:endParaRPr lang="en-US" dirty="0">
              <a:hlinkClick r:id="rId3"/>
            </a:endParaRPr>
          </a:p>
          <a:p>
            <a:endParaRPr lang="en-US" dirty="0"/>
          </a:p>
        </p:txBody>
      </p:sp>
      <p:pic>
        <p:nvPicPr>
          <p:cNvPr id="5" name="Picture 4">
            <a:extLst>
              <a:ext uri="{FF2B5EF4-FFF2-40B4-BE49-F238E27FC236}">
                <a16:creationId xmlns:a16="http://schemas.microsoft.com/office/drawing/2014/main" id="{8CB380AF-0677-5343-8EC9-BA4BEB09838A}"/>
              </a:ext>
            </a:extLst>
          </p:cNvPr>
          <p:cNvPicPr>
            <a:picLocks noChangeAspect="1"/>
          </p:cNvPicPr>
          <p:nvPr/>
        </p:nvPicPr>
        <p:blipFill>
          <a:blip r:embed="rId4"/>
          <a:stretch>
            <a:fillRect/>
          </a:stretch>
        </p:blipFill>
        <p:spPr>
          <a:xfrm>
            <a:off x="3095410" y="1203276"/>
            <a:ext cx="4880190" cy="2802812"/>
          </a:xfrm>
          <a:prstGeom prst="rect">
            <a:avLst/>
          </a:prstGeom>
        </p:spPr>
      </p:pic>
      <p:sp>
        <p:nvSpPr>
          <p:cNvPr id="4" name="Slide Number Placeholder 3">
            <a:extLst>
              <a:ext uri="{FF2B5EF4-FFF2-40B4-BE49-F238E27FC236}">
                <a16:creationId xmlns:a16="http://schemas.microsoft.com/office/drawing/2014/main" id="{E9996D6F-05F5-AF4C-A7F7-70B1977D1EB5}"/>
              </a:ext>
            </a:extLst>
          </p:cNvPr>
          <p:cNvSpPr>
            <a:spLocks noGrp="1"/>
          </p:cNvSpPr>
          <p:nvPr>
            <p:ph type="sldNum" sz="quarter" idx="12"/>
          </p:nvPr>
        </p:nvSpPr>
        <p:spPr/>
        <p:txBody>
          <a:bodyPr/>
          <a:lstStyle/>
          <a:p>
            <a:fld id="{7EA2C0F2-B0A0-7648-AF2F-E4FE7A833CC7}" type="slidenum">
              <a:rPr lang="en-US">
                <a:solidFill>
                  <a:srgbClr val="04617B">
                    <a:shade val="90000"/>
                  </a:srgbClr>
                </a:solidFill>
                <a:latin typeface="Constantia"/>
              </a:rPr>
              <a:pPr/>
              <a:t>19</a:t>
            </a:fld>
            <a:endParaRPr lang="en-US">
              <a:solidFill>
                <a:srgbClr val="04617B">
                  <a:shade val="90000"/>
                </a:srgbClr>
              </a:solidFill>
              <a:latin typeface="Constantia"/>
            </a:endParaRPr>
          </a:p>
        </p:txBody>
      </p:sp>
    </p:spTree>
    <p:extLst>
      <p:ext uri="{BB962C8B-B14F-4D97-AF65-F5344CB8AC3E}">
        <p14:creationId xmlns:p14="http://schemas.microsoft.com/office/powerpoint/2010/main" val="1148008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Pollution</a:t>
            </a:r>
            <a:endParaRPr lang="en-US" dirty="0"/>
          </a:p>
        </p:txBody>
      </p:sp>
      <p:sp>
        <p:nvSpPr>
          <p:cNvPr id="3" name="Content Placeholder 2"/>
          <p:cNvSpPr>
            <a:spLocks noGrp="1"/>
          </p:cNvSpPr>
          <p:nvPr>
            <p:ph idx="1"/>
          </p:nvPr>
        </p:nvSpPr>
        <p:spPr>
          <a:xfrm>
            <a:off x="680321" y="2336873"/>
            <a:ext cx="10561420" cy="3599316"/>
          </a:xfrm>
        </p:spPr>
        <p:txBody>
          <a:bodyPr>
            <a:normAutofit lnSpcReduction="10000"/>
          </a:bodyPr>
          <a:lstStyle/>
          <a:p>
            <a:r>
              <a:rPr lang="en-US" dirty="0" smtClean="0"/>
              <a:t>An externality</a:t>
            </a:r>
          </a:p>
          <a:p>
            <a:r>
              <a:rPr lang="en-US" dirty="0" smtClean="0"/>
              <a:t>“Load” a.k.a. emissions</a:t>
            </a:r>
          </a:p>
          <a:p>
            <a:r>
              <a:rPr lang="en-US" dirty="0" smtClean="0"/>
              <a:t>Absorptive capacity: a measure of damage/externalities</a:t>
            </a:r>
          </a:p>
          <a:p>
            <a:r>
              <a:rPr lang="en-US" dirty="0" smtClean="0"/>
              <a:t>Stock pollutants: little or no absorptive capacity in the environment (e.g., non-biodegradable trash, PCBs)</a:t>
            </a:r>
          </a:p>
          <a:p>
            <a:r>
              <a:rPr lang="en-US" dirty="0" smtClean="0"/>
              <a:t>Fund pollutants: emissions &lt; absorptive capacity = no accumulation (e.g., C0</a:t>
            </a:r>
            <a:r>
              <a:rPr lang="en-US" baseline="-25000" dirty="0" smtClean="0"/>
              <a:t>2</a:t>
            </a:r>
            <a:r>
              <a:rPr lang="en-US" dirty="0" smtClean="0"/>
              <a:t>)</a:t>
            </a:r>
          </a:p>
          <a:p>
            <a:r>
              <a:rPr lang="en-US" dirty="0" smtClean="0"/>
              <a:t>Zone of influence relative to the point source: horizontal (local, regional, global) vs vertical (ground-level concentrations vs upper-atmosphere)</a:t>
            </a:r>
            <a:endParaRPr lang="en-US" dirty="0"/>
          </a:p>
        </p:txBody>
      </p:sp>
      <p:sp>
        <p:nvSpPr>
          <p:cNvPr id="5" name="TextBox 4"/>
          <p:cNvSpPr txBox="1"/>
          <p:nvPr/>
        </p:nvSpPr>
        <p:spPr>
          <a:xfrm>
            <a:off x="10865476" y="753228"/>
            <a:ext cx="1326524" cy="1015663"/>
          </a:xfrm>
          <a:prstGeom prst="rect">
            <a:avLst/>
          </a:prstGeom>
          <a:noFill/>
        </p:spPr>
        <p:txBody>
          <a:bodyPr wrap="square" rtlCol="0">
            <a:spAutoFit/>
          </a:bodyPr>
          <a:lstStyle/>
          <a:p>
            <a:r>
              <a:rPr lang="en-US" sz="6000" dirty="0" smtClean="0">
                <a:latin typeface="Calibri" panose="020F0502020204030204" pitchFamily="34" charset="0"/>
              </a:rPr>
              <a:t>J2$</a:t>
            </a:r>
            <a:endParaRPr lang="en-US" sz="6000" dirty="0">
              <a:latin typeface="Calibri" panose="020F0502020204030204" pitchFamily="34" charset="0"/>
            </a:endParaRPr>
          </a:p>
        </p:txBody>
      </p:sp>
    </p:spTree>
    <p:extLst>
      <p:ext uri="{BB962C8B-B14F-4D97-AF65-F5344CB8AC3E}">
        <p14:creationId xmlns:p14="http://schemas.microsoft.com/office/powerpoint/2010/main" val="17715432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588BF-C38E-1C47-80BC-EE2D3CAEA0A3}"/>
              </a:ext>
            </a:extLst>
          </p:cNvPr>
          <p:cNvSpPr>
            <a:spLocks noGrp="1"/>
          </p:cNvSpPr>
          <p:nvPr>
            <p:ph type="title"/>
          </p:nvPr>
        </p:nvSpPr>
        <p:spPr>
          <a:xfrm>
            <a:off x="2098595" y="786052"/>
            <a:ext cx="7634457" cy="662375"/>
          </a:xfrm>
        </p:spPr>
        <p:txBody>
          <a:bodyPr>
            <a:normAutofit fontScale="90000"/>
          </a:bodyPr>
          <a:lstStyle/>
          <a:p>
            <a:r>
              <a:rPr lang="en-US" dirty="0"/>
              <a:t>The Spread of Carbon Pricing</a:t>
            </a:r>
          </a:p>
        </p:txBody>
      </p:sp>
      <p:pic>
        <p:nvPicPr>
          <p:cNvPr id="5" name="Content Placeholder 4">
            <a:extLst>
              <a:ext uri="{FF2B5EF4-FFF2-40B4-BE49-F238E27FC236}">
                <a16:creationId xmlns:a16="http://schemas.microsoft.com/office/drawing/2014/main" id="{CFBA8062-B2A1-694A-B810-B4DE1AD23E7F}"/>
              </a:ext>
            </a:extLst>
          </p:cNvPr>
          <p:cNvPicPr>
            <a:picLocks noGrp="1" noChangeAspect="1"/>
          </p:cNvPicPr>
          <p:nvPr>
            <p:ph idx="1"/>
          </p:nvPr>
        </p:nvPicPr>
        <p:blipFill>
          <a:blip r:embed="rId3"/>
          <a:stretch>
            <a:fillRect/>
          </a:stretch>
        </p:blipFill>
        <p:spPr>
          <a:xfrm>
            <a:off x="9378520" y="1119407"/>
            <a:ext cx="1966744" cy="2534198"/>
          </a:xfrm>
        </p:spPr>
      </p:pic>
      <p:sp>
        <p:nvSpPr>
          <p:cNvPr id="7" name="TextBox 6">
            <a:extLst>
              <a:ext uri="{FF2B5EF4-FFF2-40B4-BE49-F238E27FC236}">
                <a16:creationId xmlns:a16="http://schemas.microsoft.com/office/drawing/2014/main" id="{5D30DD9E-EFAF-624B-8A3C-7970C7851E78}"/>
              </a:ext>
            </a:extLst>
          </p:cNvPr>
          <p:cNvSpPr txBox="1"/>
          <p:nvPr/>
        </p:nvSpPr>
        <p:spPr>
          <a:xfrm rot="10800000" flipV="1">
            <a:off x="7320734" y="4166931"/>
            <a:ext cx="4372369"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prstClr val="black"/>
                </a:solidFill>
                <a:latin typeface="Calibri" panose="020F0502020204030204" pitchFamily="34" charset="0"/>
                <a:cs typeface="Calibri" panose="020F0502020204030204" pitchFamily="34" charset="0"/>
              </a:rPr>
              <a:t>The status of carbon pricing policy.</a:t>
            </a:r>
          </a:p>
          <a:p>
            <a:endParaRPr lang="en-US" sz="2000" dirty="0">
              <a:solidFill>
                <a:prstClr val="black"/>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solidFill>
                  <a:prstClr val="black"/>
                </a:solidFill>
                <a:latin typeface="Calibri" panose="020F0502020204030204" pitchFamily="34" charset="0"/>
                <a:cs typeface="Calibri" panose="020F0502020204030204" pitchFamily="34" charset="0"/>
              </a:rPr>
              <a:t>Internal carbon pricing is increasing.</a:t>
            </a:r>
          </a:p>
          <a:p>
            <a:pPr marL="285750" indent="-285750">
              <a:buFont typeface="Arial" panose="020B0604020202020204" pitchFamily="34" charset="0"/>
              <a:buChar char="•"/>
            </a:pPr>
            <a:endParaRPr lang="en-US" sz="2000" dirty="0">
              <a:solidFill>
                <a:prstClr val="black"/>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solidFill>
                  <a:prstClr val="black"/>
                </a:solidFill>
                <a:latin typeface="Calibri" panose="020F0502020204030204" pitchFamily="34" charset="0"/>
                <a:cs typeface="Calibri" panose="020F0502020204030204" pitchFamily="34" charset="0"/>
              </a:rPr>
              <a:t>Current programs are not enough to stay within the carbon budget.</a:t>
            </a:r>
          </a:p>
          <a:p>
            <a:endParaRPr lang="en-US" sz="2000" dirty="0">
              <a:solidFill>
                <a:prstClr val="black"/>
              </a:solidFill>
              <a:latin typeface="Calibri" panose="020F0502020204030204" pitchFamily="34" charset="0"/>
              <a:cs typeface="Calibri" panose="020F0502020204030204" pitchFamily="34" charset="0"/>
            </a:endParaRPr>
          </a:p>
          <a:p>
            <a:endParaRPr lang="en-US" sz="2000" dirty="0">
              <a:solidFill>
                <a:prstClr val="black"/>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A7E30E9E-0061-E247-832B-49126691D781}"/>
              </a:ext>
            </a:extLst>
          </p:cNvPr>
          <p:cNvSpPr txBox="1"/>
          <p:nvPr/>
        </p:nvSpPr>
        <p:spPr>
          <a:xfrm>
            <a:off x="9414554" y="1366463"/>
            <a:ext cx="184731" cy="369332"/>
          </a:xfrm>
          <a:prstGeom prst="rect">
            <a:avLst/>
          </a:prstGeom>
          <a:noFill/>
        </p:spPr>
        <p:txBody>
          <a:bodyPr wrap="none" rtlCol="0">
            <a:spAutoFit/>
          </a:bodyPr>
          <a:lstStyle/>
          <a:p>
            <a:endParaRPr lang="en-US">
              <a:solidFill>
                <a:prstClr val="black"/>
              </a:solidFill>
              <a:latin typeface="Constantia"/>
            </a:endParaRPr>
          </a:p>
        </p:txBody>
      </p:sp>
      <p:pic>
        <p:nvPicPr>
          <p:cNvPr id="6" name="Picture 5">
            <a:extLst>
              <a:ext uri="{FF2B5EF4-FFF2-40B4-BE49-F238E27FC236}">
                <a16:creationId xmlns:a16="http://schemas.microsoft.com/office/drawing/2014/main" id="{AA78D39C-1CEB-6344-8AD0-04AA1873C2FF}"/>
              </a:ext>
            </a:extLst>
          </p:cNvPr>
          <p:cNvPicPr>
            <a:picLocks noChangeAspect="1"/>
          </p:cNvPicPr>
          <p:nvPr/>
        </p:nvPicPr>
        <p:blipFill>
          <a:blip r:embed="rId4"/>
          <a:stretch>
            <a:fillRect/>
          </a:stretch>
        </p:blipFill>
        <p:spPr>
          <a:xfrm>
            <a:off x="229335" y="1412679"/>
            <a:ext cx="6509461" cy="4943671"/>
          </a:xfrm>
          <a:prstGeom prst="rect">
            <a:avLst/>
          </a:prstGeom>
        </p:spPr>
      </p:pic>
      <p:sp>
        <p:nvSpPr>
          <p:cNvPr id="4" name="Slide Number Placeholder 3">
            <a:extLst>
              <a:ext uri="{FF2B5EF4-FFF2-40B4-BE49-F238E27FC236}">
                <a16:creationId xmlns:a16="http://schemas.microsoft.com/office/drawing/2014/main" id="{FD651B3F-3978-5E4C-AB91-4EB70B0A2A4A}"/>
              </a:ext>
            </a:extLst>
          </p:cNvPr>
          <p:cNvSpPr>
            <a:spLocks noGrp="1"/>
          </p:cNvSpPr>
          <p:nvPr>
            <p:ph type="sldNum" sz="quarter" idx="12"/>
          </p:nvPr>
        </p:nvSpPr>
        <p:spPr/>
        <p:txBody>
          <a:bodyPr/>
          <a:lstStyle/>
          <a:p>
            <a:fld id="{7EA2C0F2-B0A0-7648-AF2F-E4FE7A833CC7}" type="slidenum">
              <a:rPr lang="en-US">
                <a:solidFill>
                  <a:srgbClr val="04617B">
                    <a:shade val="90000"/>
                  </a:srgbClr>
                </a:solidFill>
                <a:latin typeface="Constantia"/>
              </a:rPr>
              <a:pPr/>
              <a:t>20</a:t>
            </a:fld>
            <a:endParaRPr lang="en-US">
              <a:solidFill>
                <a:srgbClr val="04617B">
                  <a:shade val="90000"/>
                </a:srgbClr>
              </a:solidFill>
              <a:latin typeface="Constantia"/>
            </a:endParaRPr>
          </a:p>
        </p:txBody>
      </p:sp>
    </p:spTree>
    <p:extLst>
      <p:ext uri="{BB962C8B-B14F-4D97-AF65-F5344CB8AC3E}">
        <p14:creationId xmlns:p14="http://schemas.microsoft.com/office/powerpoint/2010/main" val="3938117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CCA7F-B856-AA4F-A4CC-C770C5062C22}"/>
              </a:ext>
            </a:extLst>
          </p:cNvPr>
          <p:cNvSpPr>
            <a:spLocks noGrp="1"/>
          </p:cNvSpPr>
          <p:nvPr>
            <p:ph type="title"/>
          </p:nvPr>
        </p:nvSpPr>
        <p:spPr>
          <a:xfrm>
            <a:off x="609600" y="704088"/>
            <a:ext cx="10972800" cy="742575"/>
          </a:xfrm>
        </p:spPr>
        <p:txBody>
          <a:bodyPr>
            <a:normAutofit fontScale="90000"/>
          </a:bodyPr>
          <a:lstStyle/>
          <a:p>
            <a:r>
              <a:rPr lang="en-US" dirty="0" err="1"/>
              <a:t>RGGI:The</a:t>
            </a:r>
            <a:r>
              <a:rPr lang="en-US" dirty="0"/>
              <a:t> Origins</a:t>
            </a:r>
          </a:p>
        </p:txBody>
      </p:sp>
      <p:pic>
        <p:nvPicPr>
          <p:cNvPr id="6" name="Content Placeholder 5">
            <a:extLst>
              <a:ext uri="{FF2B5EF4-FFF2-40B4-BE49-F238E27FC236}">
                <a16:creationId xmlns:a16="http://schemas.microsoft.com/office/drawing/2014/main" id="{6A3FDD53-CBD3-2649-A58B-4022D8C62CA8}"/>
              </a:ext>
            </a:extLst>
          </p:cNvPr>
          <p:cNvPicPr>
            <a:picLocks noGrp="1" noChangeAspect="1"/>
          </p:cNvPicPr>
          <p:nvPr>
            <p:ph idx="1"/>
          </p:nvPr>
        </p:nvPicPr>
        <p:blipFill>
          <a:blip r:embed="rId3"/>
          <a:stretch>
            <a:fillRect/>
          </a:stretch>
        </p:blipFill>
        <p:spPr>
          <a:xfrm>
            <a:off x="2091647" y="2374713"/>
            <a:ext cx="3200400" cy="2133600"/>
          </a:xfrm>
        </p:spPr>
      </p:pic>
      <p:pic>
        <p:nvPicPr>
          <p:cNvPr id="5" name="Picture 4">
            <a:extLst>
              <a:ext uri="{FF2B5EF4-FFF2-40B4-BE49-F238E27FC236}">
                <a16:creationId xmlns:a16="http://schemas.microsoft.com/office/drawing/2014/main" id="{00B7F618-EBB8-4644-A662-C377706E62D5}"/>
              </a:ext>
            </a:extLst>
          </p:cNvPr>
          <p:cNvPicPr>
            <a:picLocks noChangeAspect="1"/>
          </p:cNvPicPr>
          <p:nvPr/>
        </p:nvPicPr>
        <p:blipFill>
          <a:blip r:embed="rId4"/>
          <a:stretch>
            <a:fillRect/>
          </a:stretch>
        </p:blipFill>
        <p:spPr>
          <a:xfrm>
            <a:off x="6876837" y="312426"/>
            <a:ext cx="3689563" cy="4442820"/>
          </a:xfrm>
          <a:prstGeom prst="rect">
            <a:avLst/>
          </a:prstGeom>
        </p:spPr>
      </p:pic>
      <p:sp>
        <p:nvSpPr>
          <p:cNvPr id="7" name="TextBox 6">
            <a:extLst>
              <a:ext uri="{FF2B5EF4-FFF2-40B4-BE49-F238E27FC236}">
                <a16:creationId xmlns:a16="http://schemas.microsoft.com/office/drawing/2014/main" id="{7912FF52-E41A-9641-83E7-DE383EDC9060}"/>
              </a:ext>
            </a:extLst>
          </p:cNvPr>
          <p:cNvSpPr txBox="1"/>
          <p:nvPr/>
        </p:nvSpPr>
        <p:spPr>
          <a:xfrm>
            <a:off x="1981201" y="1964227"/>
            <a:ext cx="3665307" cy="307777"/>
          </a:xfrm>
          <a:prstGeom prst="rect">
            <a:avLst/>
          </a:prstGeom>
          <a:noFill/>
        </p:spPr>
        <p:txBody>
          <a:bodyPr wrap="square" rtlCol="0">
            <a:spAutoFit/>
          </a:bodyPr>
          <a:lstStyle/>
          <a:p>
            <a:r>
              <a:rPr lang="en-US" sz="1400">
                <a:solidFill>
                  <a:prstClr val="black"/>
                </a:solidFill>
                <a:latin typeface="Constantia"/>
              </a:rPr>
              <a:t>The Impetus: Gov. George Pataki (R, NY)</a:t>
            </a:r>
          </a:p>
        </p:txBody>
      </p:sp>
      <p:sp>
        <p:nvSpPr>
          <p:cNvPr id="10" name="Rectangle 9">
            <a:extLst>
              <a:ext uri="{FF2B5EF4-FFF2-40B4-BE49-F238E27FC236}">
                <a16:creationId xmlns:a16="http://schemas.microsoft.com/office/drawing/2014/main" id="{4174C9C8-7F45-3C42-9C5B-F333F6E92085}"/>
              </a:ext>
            </a:extLst>
          </p:cNvPr>
          <p:cNvSpPr/>
          <p:nvPr/>
        </p:nvSpPr>
        <p:spPr>
          <a:xfrm>
            <a:off x="609600" y="5110454"/>
            <a:ext cx="5789489" cy="1015663"/>
          </a:xfrm>
          <a:prstGeom prst="rect">
            <a:avLst/>
          </a:prstGeom>
        </p:spPr>
        <p:txBody>
          <a:bodyPr wrap="square">
            <a:spAutoFit/>
          </a:bodyPr>
          <a:lstStyle/>
          <a:p>
            <a:pPr>
              <a:buSzPts val="2300"/>
            </a:pPr>
            <a:r>
              <a:rPr lang="en-US" sz="2000" u="sng" dirty="0">
                <a:solidFill>
                  <a:srgbClr val="000000"/>
                </a:solidFill>
                <a:latin typeface="Calibri" panose="020F0502020204030204" pitchFamily="34" charset="0"/>
              </a:rPr>
              <a:t>Source Coverage: </a:t>
            </a:r>
            <a:r>
              <a:rPr lang="en-US" sz="2000" dirty="0">
                <a:solidFill>
                  <a:srgbClr val="000000"/>
                </a:solidFill>
                <a:latin typeface="Calibri" panose="020F0502020204030204" pitchFamily="34" charset="0"/>
              </a:rPr>
              <a:t>Fossil fuel-fired power plants 25 megawatts or greater in size (currently 209 facilities region-wide).</a:t>
            </a:r>
            <a:r>
              <a:rPr lang="en-US" sz="2000" dirty="0">
                <a:solidFill>
                  <a:srgbClr val="FF0000"/>
                </a:solidFill>
                <a:latin typeface="Calibri" panose="020F0502020204030204" pitchFamily="34" charset="0"/>
              </a:rPr>
              <a:t> Maine has six. </a:t>
            </a:r>
          </a:p>
        </p:txBody>
      </p:sp>
      <p:pic>
        <p:nvPicPr>
          <p:cNvPr id="4" name="Picture 3">
            <a:extLst>
              <a:ext uri="{FF2B5EF4-FFF2-40B4-BE49-F238E27FC236}">
                <a16:creationId xmlns:a16="http://schemas.microsoft.com/office/drawing/2014/main" id="{93F05286-371F-E946-9331-49D16F15FD91}"/>
              </a:ext>
            </a:extLst>
          </p:cNvPr>
          <p:cNvPicPr>
            <a:picLocks noChangeAspect="1"/>
          </p:cNvPicPr>
          <p:nvPr/>
        </p:nvPicPr>
        <p:blipFill>
          <a:blip r:embed="rId5"/>
          <a:stretch>
            <a:fillRect/>
          </a:stretch>
        </p:blipFill>
        <p:spPr>
          <a:xfrm>
            <a:off x="7037228" y="4755244"/>
            <a:ext cx="2891033" cy="1734620"/>
          </a:xfrm>
          <a:prstGeom prst="rect">
            <a:avLst/>
          </a:prstGeom>
        </p:spPr>
      </p:pic>
      <p:sp>
        <p:nvSpPr>
          <p:cNvPr id="9" name="TextBox 8">
            <a:extLst>
              <a:ext uri="{FF2B5EF4-FFF2-40B4-BE49-F238E27FC236}">
                <a16:creationId xmlns:a16="http://schemas.microsoft.com/office/drawing/2014/main" id="{347A8991-9981-9845-AD3D-AA87F5F7888D}"/>
              </a:ext>
            </a:extLst>
          </p:cNvPr>
          <p:cNvSpPr txBox="1"/>
          <p:nvPr/>
        </p:nvSpPr>
        <p:spPr>
          <a:xfrm>
            <a:off x="6876836" y="6496010"/>
            <a:ext cx="3558513" cy="307777"/>
          </a:xfrm>
          <a:prstGeom prst="rect">
            <a:avLst/>
          </a:prstGeom>
          <a:noFill/>
        </p:spPr>
        <p:txBody>
          <a:bodyPr wrap="square" rtlCol="0">
            <a:spAutoFit/>
          </a:bodyPr>
          <a:lstStyle/>
          <a:p>
            <a:r>
              <a:rPr lang="en-US" sz="1400">
                <a:solidFill>
                  <a:prstClr val="black"/>
                </a:solidFill>
                <a:latin typeface="Constantia"/>
              </a:rPr>
              <a:t>Wyman unit #4  610 megawatts  Yarmouth</a:t>
            </a:r>
          </a:p>
        </p:txBody>
      </p:sp>
      <p:sp>
        <p:nvSpPr>
          <p:cNvPr id="3" name="Slide Number Placeholder 2">
            <a:extLst>
              <a:ext uri="{FF2B5EF4-FFF2-40B4-BE49-F238E27FC236}">
                <a16:creationId xmlns:a16="http://schemas.microsoft.com/office/drawing/2014/main" id="{2FCF2F78-8C38-254F-A946-30D9C7FAF731}"/>
              </a:ext>
            </a:extLst>
          </p:cNvPr>
          <p:cNvSpPr>
            <a:spLocks noGrp="1"/>
          </p:cNvSpPr>
          <p:nvPr>
            <p:ph type="sldNum" sz="quarter" idx="12"/>
          </p:nvPr>
        </p:nvSpPr>
        <p:spPr/>
        <p:txBody>
          <a:bodyPr/>
          <a:lstStyle/>
          <a:p>
            <a:fld id="{7EA2C0F2-B0A0-7648-AF2F-E4FE7A833CC7}" type="slidenum">
              <a:rPr lang="en-US">
                <a:solidFill>
                  <a:srgbClr val="04617B">
                    <a:shade val="90000"/>
                  </a:srgbClr>
                </a:solidFill>
                <a:latin typeface="Constantia"/>
              </a:rPr>
              <a:pPr/>
              <a:t>21</a:t>
            </a:fld>
            <a:endParaRPr lang="en-US">
              <a:solidFill>
                <a:srgbClr val="04617B">
                  <a:shade val="90000"/>
                </a:srgbClr>
              </a:solidFill>
              <a:latin typeface="Constantia"/>
            </a:endParaRPr>
          </a:p>
        </p:txBody>
      </p:sp>
    </p:spTree>
    <p:extLst>
      <p:ext uri="{BB962C8B-B14F-4D97-AF65-F5344CB8AC3E}">
        <p14:creationId xmlns:p14="http://schemas.microsoft.com/office/powerpoint/2010/main" val="28114366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336800" y="253800"/>
            <a:ext cx="8229600" cy="715192"/>
          </a:xfrm>
        </p:spPr>
        <p:txBody>
          <a:bodyPr>
            <a:normAutofit fontScale="90000"/>
          </a:bodyPr>
          <a:lstStyle/>
          <a:p>
            <a:pPr eaLnBrk="1" hangingPunct="1"/>
            <a:r>
              <a:rPr lang="en-US" dirty="0">
                <a:ea typeface="ＭＳ Ｐゴシック" charset="-128"/>
                <a:cs typeface="ＭＳ Ｐゴシック" charset="-128"/>
              </a:rPr>
              <a:t>Cap-and-Trade RGGI Style</a:t>
            </a:r>
          </a:p>
        </p:txBody>
      </p:sp>
      <p:sp>
        <p:nvSpPr>
          <p:cNvPr id="3" name="Content Placeholder 2"/>
          <p:cNvSpPr>
            <a:spLocks noGrp="1"/>
          </p:cNvSpPr>
          <p:nvPr>
            <p:ph idx="1"/>
          </p:nvPr>
        </p:nvSpPr>
        <p:spPr>
          <a:xfrm>
            <a:off x="395786" y="1218275"/>
            <a:ext cx="11186614" cy="5138075"/>
          </a:xfrm>
        </p:spPr>
        <p:txBody>
          <a:bodyPr>
            <a:noAutofit/>
          </a:bodyPr>
          <a:lstStyle/>
          <a:p>
            <a:pPr lvl="1"/>
            <a:r>
              <a:rPr lang="en-US" u="sng" dirty="0">
                <a:solidFill>
                  <a:srgbClr val="000000"/>
                </a:solidFill>
                <a:latin typeface="Calibri" panose="020F0502020204030204" pitchFamily="34" charset="0"/>
                <a:cs typeface="Calibri" panose="020F0502020204030204" pitchFamily="34" charset="0"/>
              </a:rPr>
              <a:t>Timing of Mandated CO2 Reductions</a:t>
            </a:r>
            <a:r>
              <a:rPr lang="en-US" dirty="0">
                <a:solidFill>
                  <a:srgbClr val="000000"/>
                </a:solidFill>
                <a:latin typeface="Calibri" panose="020F0502020204030204" pitchFamily="34" charset="0"/>
                <a:cs typeface="Calibri" panose="020F0502020204030204" pitchFamily="34" charset="0"/>
              </a:rPr>
              <a:t>: Initial cap set at 188 million tons of carbon emissions annually (adjusted to 165million tons when NJ left); 2015-2020, cap declines by 2.5 percent per year.</a:t>
            </a:r>
          </a:p>
          <a:p>
            <a:pPr lvl="1"/>
            <a:r>
              <a:rPr lang="en-US" u="sng" dirty="0">
                <a:latin typeface="Calibri" panose="020F0502020204030204" pitchFamily="34" charset="0"/>
                <a:ea typeface="ＭＳ Ｐゴシック" charset="-128"/>
                <a:cs typeface="Calibri" panose="020F0502020204030204" pitchFamily="34" charset="0"/>
              </a:rPr>
              <a:t>Allowances</a:t>
            </a:r>
            <a:r>
              <a:rPr lang="en-US" dirty="0">
                <a:latin typeface="Calibri" panose="020F0502020204030204" pitchFamily="34" charset="0"/>
                <a:ea typeface="ＭＳ Ｐゴシック" charset="-128"/>
                <a:cs typeface="Calibri" panose="020F0502020204030204" pitchFamily="34" charset="0"/>
              </a:rPr>
              <a:t>: Creates “allowances”, each authorizing one ton of emissions such that the number of allowances equal the number of tons authorized by the cap. Every covered source must turn in one allowance for each ton they emit during the covered period or pay a  large financial penalty per excess ton.</a:t>
            </a:r>
          </a:p>
          <a:p>
            <a:pPr lvl="1"/>
            <a:r>
              <a:rPr lang="en-US" u="sng" dirty="0" err="1">
                <a:latin typeface="Calibri" panose="020F0502020204030204" pitchFamily="34" charset="0"/>
                <a:ea typeface="ＭＳ Ｐゴシック" charset="-128"/>
                <a:cs typeface="Calibri" panose="020F0502020204030204" pitchFamily="34" charset="0"/>
              </a:rPr>
              <a:t>QuarterlyAuctions</a:t>
            </a:r>
            <a:r>
              <a:rPr lang="en-US" dirty="0">
                <a:latin typeface="Calibri" panose="020F0502020204030204" pitchFamily="34" charset="0"/>
                <a:ea typeface="ＭＳ Ｐゴシック" charset="-128"/>
                <a:cs typeface="Calibri" panose="020F0502020204030204" pitchFamily="34" charset="0"/>
              </a:rPr>
              <a:t>: </a:t>
            </a:r>
            <a:r>
              <a:rPr lang="en-US" dirty="0">
                <a:solidFill>
                  <a:srgbClr val="FF0000"/>
                </a:solidFill>
                <a:latin typeface="Calibri" panose="020F0502020204030204" pitchFamily="34" charset="0"/>
                <a:ea typeface="ＭＳ Ｐゴシック" charset="-128"/>
                <a:cs typeface="Calibri" panose="020F0502020204030204" pitchFamily="34" charset="0"/>
              </a:rPr>
              <a:t>These allowances are auctioned off to the highest bidders. </a:t>
            </a:r>
            <a:r>
              <a:rPr lang="en-US" dirty="0">
                <a:latin typeface="Calibri" panose="020F0502020204030204" pitchFamily="34" charset="0"/>
                <a:ea typeface="ＭＳ Ｐゴシック" charset="-128"/>
                <a:cs typeface="Calibri" panose="020F0502020204030204" pitchFamily="34" charset="0"/>
              </a:rPr>
              <a:t>Each bidder states how many allowances they want at stipulated prices. The available allowances are allocated until the demand equals supply. Everyone pays the same market-clearing price.</a:t>
            </a:r>
          </a:p>
          <a:p>
            <a:pPr lvl="1"/>
            <a:r>
              <a:rPr lang="en-US" u="sng" dirty="0">
                <a:latin typeface="Calibri" panose="020F0502020204030204" pitchFamily="34" charset="0"/>
                <a:ea typeface="ＭＳ Ｐゴシック" charset="-128"/>
                <a:cs typeface="Calibri" panose="020F0502020204030204" pitchFamily="34" charset="0"/>
              </a:rPr>
              <a:t>Price Floor</a:t>
            </a:r>
            <a:r>
              <a:rPr lang="en-US" dirty="0">
                <a:latin typeface="Calibri" panose="020F0502020204030204" pitchFamily="34" charset="0"/>
                <a:ea typeface="ＭＳ Ｐゴシック" charset="-128"/>
                <a:cs typeface="Calibri" panose="020F0502020204030204" pitchFamily="34" charset="0"/>
              </a:rPr>
              <a:t>: $2.20/ton. Latest auction price was $3.79/ton.</a:t>
            </a:r>
          </a:p>
        </p:txBody>
      </p:sp>
      <p:sp>
        <p:nvSpPr>
          <p:cNvPr id="2" name="Slide Number Placeholder 1">
            <a:extLst>
              <a:ext uri="{FF2B5EF4-FFF2-40B4-BE49-F238E27FC236}">
                <a16:creationId xmlns:a16="http://schemas.microsoft.com/office/drawing/2014/main" id="{6BA9911A-EFE0-B44F-B71C-B53B6C3B2AB5}"/>
              </a:ext>
            </a:extLst>
          </p:cNvPr>
          <p:cNvSpPr>
            <a:spLocks noGrp="1"/>
          </p:cNvSpPr>
          <p:nvPr>
            <p:ph type="sldNum" sz="quarter" idx="12"/>
          </p:nvPr>
        </p:nvSpPr>
        <p:spPr/>
        <p:txBody>
          <a:bodyPr/>
          <a:lstStyle/>
          <a:p>
            <a:fld id="{7EA2C0F2-B0A0-7648-AF2F-E4FE7A833CC7}" type="slidenum">
              <a:rPr lang="en-US">
                <a:solidFill>
                  <a:srgbClr val="04617B">
                    <a:shade val="90000"/>
                  </a:srgbClr>
                </a:solidFill>
                <a:latin typeface="Constantia"/>
              </a:rPr>
              <a:pPr/>
              <a:t>22</a:t>
            </a:fld>
            <a:endParaRPr lang="en-US">
              <a:solidFill>
                <a:srgbClr val="04617B">
                  <a:shade val="90000"/>
                </a:srgbClr>
              </a:solidFill>
              <a:latin typeface="Constantia"/>
            </a:endParaRPr>
          </a:p>
        </p:txBody>
      </p:sp>
    </p:spTree>
    <p:extLst>
      <p:ext uri="{BB962C8B-B14F-4D97-AF65-F5344CB8AC3E}">
        <p14:creationId xmlns:p14="http://schemas.microsoft.com/office/powerpoint/2010/main" val="26548719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3FB50-09CC-E348-8A9E-33601B2C18A3}"/>
              </a:ext>
            </a:extLst>
          </p:cNvPr>
          <p:cNvSpPr>
            <a:spLocks noGrp="1"/>
          </p:cNvSpPr>
          <p:nvPr>
            <p:ph type="title"/>
          </p:nvPr>
        </p:nvSpPr>
        <p:spPr>
          <a:xfrm>
            <a:off x="1981200" y="136478"/>
            <a:ext cx="8229600" cy="1855829"/>
          </a:xfrm>
        </p:spPr>
        <p:txBody>
          <a:bodyPr>
            <a:normAutofit/>
          </a:bodyPr>
          <a:lstStyle/>
          <a:p>
            <a:pPr algn="ctr"/>
            <a:r>
              <a:rPr lang="en-US"/>
              <a:t>Allowance Sales Proceeds</a:t>
            </a:r>
            <a:br>
              <a:rPr lang="en-US"/>
            </a:br>
            <a:r>
              <a:rPr lang="en-US"/>
              <a:t>(as of February, 2018)</a:t>
            </a:r>
          </a:p>
        </p:txBody>
      </p:sp>
      <p:graphicFrame>
        <p:nvGraphicFramePr>
          <p:cNvPr id="4" name="Content Placeholder 3">
            <a:extLst>
              <a:ext uri="{FF2B5EF4-FFF2-40B4-BE49-F238E27FC236}">
                <a16:creationId xmlns:a16="http://schemas.microsoft.com/office/drawing/2014/main" id="{F3EDE7CB-A470-0E43-865A-E9DFCE284CAE}"/>
              </a:ext>
            </a:extLst>
          </p:cNvPr>
          <p:cNvGraphicFramePr>
            <a:graphicFrameLocks noGrp="1"/>
          </p:cNvGraphicFramePr>
          <p:nvPr>
            <p:ph idx="1"/>
            <p:extLst>
              <p:ext uri="{D42A27DB-BD31-4B8C-83A1-F6EECF244321}">
                <p14:modId xmlns:p14="http://schemas.microsoft.com/office/powerpoint/2010/main" val="2983513834"/>
              </p:ext>
            </p:extLst>
          </p:nvPr>
        </p:nvGraphicFramePr>
        <p:xfrm>
          <a:off x="1981200" y="4164655"/>
          <a:ext cx="7926512" cy="1407160"/>
        </p:xfrm>
        <a:graphic>
          <a:graphicData uri="http://schemas.openxmlformats.org/drawingml/2006/table">
            <a:tbl>
              <a:tblPr firstRow="1" bandRow="1">
                <a:tableStyleId>{5C22544A-7EE6-4342-B048-85BDC9FD1C3A}</a:tableStyleId>
              </a:tblPr>
              <a:tblGrid>
                <a:gridCol w="3811712">
                  <a:extLst>
                    <a:ext uri="{9D8B030D-6E8A-4147-A177-3AD203B41FA5}">
                      <a16:colId xmlns:a16="http://schemas.microsoft.com/office/drawing/2014/main" val="10127741"/>
                    </a:ext>
                  </a:extLst>
                </a:gridCol>
                <a:gridCol w="4114800">
                  <a:extLst>
                    <a:ext uri="{9D8B030D-6E8A-4147-A177-3AD203B41FA5}">
                      <a16:colId xmlns:a16="http://schemas.microsoft.com/office/drawing/2014/main" val="4218522221"/>
                    </a:ext>
                  </a:extLst>
                </a:gridCol>
              </a:tblGrid>
              <a:tr h="370840">
                <a:tc>
                  <a:txBody>
                    <a:bodyPr/>
                    <a:lstStyle/>
                    <a:p>
                      <a:pPr algn="ctr"/>
                      <a:r>
                        <a:rPr lang="en-US"/>
                        <a:t>Coverage</a:t>
                      </a:r>
                    </a:p>
                  </a:txBody>
                  <a:tcPr/>
                </a:tc>
                <a:tc>
                  <a:txBody>
                    <a:bodyPr/>
                    <a:lstStyle/>
                    <a:p>
                      <a:pPr algn="ctr"/>
                      <a:r>
                        <a:rPr lang="en-US"/>
                        <a:t>Cumulative Proceeds</a:t>
                      </a:r>
                    </a:p>
                  </a:txBody>
                  <a:tcPr/>
                </a:tc>
                <a:extLst>
                  <a:ext uri="{0D108BD9-81ED-4DB2-BD59-A6C34878D82A}">
                    <a16:rowId xmlns:a16="http://schemas.microsoft.com/office/drawing/2014/main" val="1937600502"/>
                  </a:ext>
                </a:extLst>
              </a:tr>
              <a:tr h="370840">
                <a:tc>
                  <a:txBody>
                    <a:bodyPr/>
                    <a:lstStyle/>
                    <a:p>
                      <a:pPr algn="ctr"/>
                      <a:r>
                        <a:rPr lang="en-US" sz="2800" b="1"/>
                        <a:t>Maine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kern="1200">
                          <a:solidFill>
                            <a:schemeClr val="dk1"/>
                          </a:solidFill>
                          <a:effectLst/>
                          <a:latin typeface="+mn-lt"/>
                          <a:ea typeface="+mn-ea"/>
                          <a:cs typeface="+mn-cs"/>
                        </a:rPr>
                        <a:t>$93,893,930.64</a:t>
                      </a:r>
                      <a:endParaRPr lang="en-US" sz="2800"/>
                    </a:p>
                  </a:txBody>
                  <a:tcPr/>
                </a:tc>
                <a:extLst>
                  <a:ext uri="{0D108BD9-81ED-4DB2-BD59-A6C34878D82A}">
                    <a16:rowId xmlns:a16="http://schemas.microsoft.com/office/drawing/2014/main" val="1622215822"/>
                  </a:ext>
                </a:extLst>
              </a:tr>
              <a:tr h="370840">
                <a:tc>
                  <a:txBody>
                    <a:bodyPr/>
                    <a:lstStyle/>
                    <a:p>
                      <a:pPr algn="ctr"/>
                      <a:r>
                        <a:rPr lang="en-US" sz="2800" b="1"/>
                        <a:t>All RGGI States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kern="1200">
                          <a:solidFill>
                            <a:schemeClr val="dk1"/>
                          </a:solidFill>
                          <a:effectLst/>
                          <a:latin typeface="+mn-lt"/>
                          <a:ea typeface="+mn-ea"/>
                          <a:cs typeface="+mn-cs"/>
                        </a:rPr>
                        <a:t>$2,887,234,068.02</a:t>
                      </a:r>
                      <a:endParaRPr lang="en-US" sz="2800" b="1"/>
                    </a:p>
                  </a:txBody>
                  <a:tcPr/>
                </a:tc>
                <a:extLst>
                  <a:ext uri="{0D108BD9-81ED-4DB2-BD59-A6C34878D82A}">
                    <a16:rowId xmlns:a16="http://schemas.microsoft.com/office/drawing/2014/main" val="2841346244"/>
                  </a:ext>
                </a:extLst>
              </a:tr>
            </a:tbl>
          </a:graphicData>
        </a:graphic>
      </p:graphicFrame>
      <p:sp>
        <p:nvSpPr>
          <p:cNvPr id="5" name="TextBox 4">
            <a:extLst>
              <a:ext uri="{FF2B5EF4-FFF2-40B4-BE49-F238E27FC236}">
                <a16:creationId xmlns:a16="http://schemas.microsoft.com/office/drawing/2014/main" id="{97519825-0E03-7D45-8662-EF4122394804}"/>
              </a:ext>
            </a:extLst>
          </p:cNvPr>
          <p:cNvSpPr txBox="1"/>
          <p:nvPr/>
        </p:nvSpPr>
        <p:spPr>
          <a:xfrm>
            <a:off x="587710" y="2108985"/>
            <a:ext cx="10713492" cy="1938992"/>
          </a:xfrm>
          <a:prstGeom prst="rect">
            <a:avLst/>
          </a:prstGeom>
          <a:noFill/>
        </p:spPr>
        <p:txBody>
          <a:bodyPr wrap="square" rtlCol="0">
            <a:spAutoFit/>
          </a:bodyPr>
          <a:lstStyle/>
          <a:p>
            <a:r>
              <a:rPr lang="en-US" sz="2400" dirty="0">
                <a:solidFill>
                  <a:prstClr val="black"/>
                </a:solidFill>
                <a:latin typeface="Calibri" panose="020F0502020204030204" pitchFamily="34" charset="0"/>
                <a:cs typeface="Calibri" panose="020F0502020204030204" pitchFamily="34" charset="0"/>
              </a:rPr>
              <a:t>Virtually all revenue (minus administrative costs) goes back to the participating states from whence it came. So states with many emitting plants get more back than states with fewer plants.</a:t>
            </a:r>
          </a:p>
          <a:p>
            <a:endParaRPr lang="en-US" sz="2400" dirty="0">
              <a:solidFill>
                <a:prstClr val="black"/>
              </a:solidFill>
              <a:latin typeface="Calibri" panose="020F0502020204030204" pitchFamily="34" charset="0"/>
              <a:cs typeface="Calibri" panose="020F0502020204030204" pitchFamily="34" charset="0"/>
            </a:endParaRPr>
          </a:p>
          <a:p>
            <a:r>
              <a:rPr lang="en-US" sz="2400" dirty="0">
                <a:solidFill>
                  <a:prstClr val="black"/>
                </a:solidFill>
                <a:latin typeface="Calibri" panose="020F0502020204030204" pitchFamily="34" charset="0"/>
                <a:cs typeface="Calibri" panose="020F0502020204030204" pitchFamily="34" charset="0"/>
              </a:rPr>
              <a:t>So how much do they get?</a:t>
            </a:r>
          </a:p>
        </p:txBody>
      </p:sp>
      <p:sp>
        <p:nvSpPr>
          <p:cNvPr id="3" name="Slide Number Placeholder 2">
            <a:extLst>
              <a:ext uri="{FF2B5EF4-FFF2-40B4-BE49-F238E27FC236}">
                <a16:creationId xmlns:a16="http://schemas.microsoft.com/office/drawing/2014/main" id="{7440B58B-7929-EC4D-B17F-D0014FF3C502}"/>
              </a:ext>
            </a:extLst>
          </p:cNvPr>
          <p:cNvSpPr>
            <a:spLocks noGrp="1"/>
          </p:cNvSpPr>
          <p:nvPr>
            <p:ph type="sldNum" sz="quarter" idx="12"/>
          </p:nvPr>
        </p:nvSpPr>
        <p:spPr/>
        <p:txBody>
          <a:bodyPr/>
          <a:lstStyle/>
          <a:p>
            <a:fld id="{7EA2C0F2-B0A0-7648-AF2F-E4FE7A833CC7}" type="slidenum">
              <a:rPr lang="en-US">
                <a:solidFill>
                  <a:srgbClr val="04617B">
                    <a:shade val="90000"/>
                  </a:srgbClr>
                </a:solidFill>
                <a:latin typeface="Constantia"/>
              </a:rPr>
              <a:pPr/>
              <a:t>23</a:t>
            </a:fld>
            <a:endParaRPr lang="en-US">
              <a:solidFill>
                <a:srgbClr val="04617B">
                  <a:shade val="90000"/>
                </a:srgbClr>
              </a:solidFill>
              <a:latin typeface="Constantia"/>
            </a:endParaRPr>
          </a:p>
        </p:txBody>
      </p:sp>
    </p:spTree>
    <p:extLst>
      <p:ext uri="{BB962C8B-B14F-4D97-AF65-F5344CB8AC3E}">
        <p14:creationId xmlns:p14="http://schemas.microsoft.com/office/powerpoint/2010/main" val="21274791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0054" y="595466"/>
            <a:ext cx="5486400" cy="794877"/>
          </a:xfrm>
        </p:spPr>
        <p:txBody>
          <a:bodyPr>
            <a:noAutofit/>
          </a:bodyPr>
          <a:lstStyle/>
          <a:p>
            <a:pPr>
              <a:defRPr/>
            </a:pPr>
            <a:r>
              <a:rPr lang="en-US" sz="4000" dirty="0">
                <a:solidFill>
                  <a:schemeClr val="accent1">
                    <a:lumMod val="50000"/>
                  </a:schemeClr>
                </a:solidFill>
              </a:rPr>
              <a:t>Use of RGGI Revenue</a:t>
            </a:r>
          </a:p>
        </p:txBody>
      </p:sp>
      <p:sp>
        <p:nvSpPr>
          <p:cNvPr id="40963" name="Content Placeholder 2"/>
          <p:cNvSpPr>
            <a:spLocks noGrp="1"/>
          </p:cNvSpPr>
          <p:nvPr>
            <p:ph sz="quarter" idx="1"/>
          </p:nvPr>
        </p:nvSpPr>
        <p:spPr>
          <a:xfrm>
            <a:off x="1009933" y="1981200"/>
            <a:ext cx="9430603" cy="3657600"/>
          </a:xfrm>
        </p:spPr>
        <p:txBody>
          <a:bodyPr>
            <a:normAutofit/>
          </a:bodyPr>
          <a:lstStyle/>
          <a:p>
            <a:pPr marL="0" indent="0">
              <a:buNone/>
              <a:defRPr/>
            </a:pPr>
            <a:r>
              <a:rPr lang="en-US" sz="2800" dirty="0">
                <a:latin typeface="Calibri" panose="020F0502020204030204" pitchFamily="34" charset="0"/>
                <a:ea typeface="Consolas" charset="0"/>
                <a:cs typeface="Calibri" panose="020F0502020204030204" pitchFamily="34" charset="0"/>
              </a:rPr>
              <a:t>RGGI states are currently investing:</a:t>
            </a:r>
          </a:p>
          <a:p>
            <a:pPr>
              <a:defRPr/>
            </a:pPr>
            <a:r>
              <a:rPr lang="en-US" sz="2800" dirty="0">
                <a:latin typeface="Calibri" panose="020F0502020204030204" pitchFamily="34" charset="0"/>
                <a:ea typeface="Consolas" charset="0"/>
                <a:cs typeface="Calibri" panose="020F0502020204030204" pitchFamily="34" charset="0"/>
              </a:rPr>
              <a:t> 64 percent of CO2 cumulative allowance proceeds in energy efficiency; </a:t>
            </a:r>
          </a:p>
          <a:p>
            <a:pPr>
              <a:defRPr/>
            </a:pPr>
            <a:r>
              <a:rPr lang="en-US" sz="2800" dirty="0">
                <a:latin typeface="Calibri" panose="020F0502020204030204" pitchFamily="34" charset="0"/>
                <a:ea typeface="Consolas" charset="0"/>
                <a:cs typeface="Calibri" panose="020F0502020204030204" pitchFamily="34" charset="0"/>
              </a:rPr>
              <a:t>14 percent in renewable energy; </a:t>
            </a:r>
          </a:p>
          <a:p>
            <a:pPr>
              <a:defRPr/>
            </a:pPr>
            <a:r>
              <a:rPr lang="en-US" sz="2800" dirty="0">
                <a:latin typeface="Calibri" panose="020F0502020204030204" pitchFamily="34" charset="0"/>
                <a:ea typeface="Consolas" charset="0"/>
                <a:cs typeface="Calibri" panose="020F0502020204030204" pitchFamily="34" charset="0"/>
              </a:rPr>
              <a:t>14 in energy bill payment assistance, and </a:t>
            </a:r>
          </a:p>
          <a:p>
            <a:pPr>
              <a:defRPr/>
            </a:pPr>
            <a:r>
              <a:rPr lang="en-US" sz="2800" dirty="0">
                <a:latin typeface="Calibri" panose="020F0502020204030204" pitchFamily="34" charset="0"/>
                <a:ea typeface="Consolas" charset="0"/>
                <a:cs typeface="Calibri" panose="020F0502020204030204" pitchFamily="34" charset="0"/>
              </a:rPr>
              <a:t>7 percent in a variety of additional greenhouse gas emissions reduction programs. </a:t>
            </a:r>
          </a:p>
          <a:p>
            <a:pPr>
              <a:buFont typeface="Wingdings" charset="2"/>
              <a:buNone/>
              <a:defRPr/>
            </a:pPr>
            <a:endParaRPr lang="en-US" sz="2800" dirty="0">
              <a:solidFill>
                <a:srgbClr val="000000"/>
              </a:solidFill>
              <a:latin typeface="Calibri" panose="020F0502020204030204" pitchFamily="34" charset="0"/>
              <a:ea typeface="Consolas" charset="0"/>
              <a:cs typeface="Calibri" panose="020F0502020204030204" pitchFamily="34" charset="0"/>
            </a:endParaRPr>
          </a:p>
          <a:p>
            <a:pPr>
              <a:defRPr/>
            </a:pPr>
            <a:endParaRPr lang="en-US" sz="1000" dirty="0">
              <a:solidFill>
                <a:srgbClr val="000000"/>
              </a:solidFill>
              <a:latin typeface="Calibri" panose="020F0502020204030204" pitchFamily="34" charset="0"/>
              <a:ea typeface="Consolas" charset="0"/>
              <a:cs typeface="Calibri" panose="020F0502020204030204" pitchFamily="34" charset="0"/>
            </a:endParaRPr>
          </a:p>
        </p:txBody>
      </p:sp>
      <p:sp>
        <p:nvSpPr>
          <p:cNvPr id="3" name="Slide Number Placeholder 2">
            <a:extLst>
              <a:ext uri="{FF2B5EF4-FFF2-40B4-BE49-F238E27FC236}">
                <a16:creationId xmlns:a16="http://schemas.microsoft.com/office/drawing/2014/main" id="{1964000D-6309-E547-B78F-D07CC13D3744}"/>
              </a:ext>
            </a:extLst>
          </p:cNvPr>
          <p:cNvSpPr>
            <a:spLocks noGrp="1"/>
          </p:cNvSpPr>
          <p:nvPr>
            <p:ph type="sldNum" sz="quarter" idx="12"/>
          </p:nvPr>
        </p:nvSpPr>
        <p:spPr/>
        <p:txBody>
          <a:bodyPr/>
          <a:lstStyle/>
          <a:p>
            <a:fld id="{7EA2C0F2-B0A0-7648-AF2F-E4FE7A833CC7}" type="slidenum">
              <a:rPr lang="en-US">
                <a:solidFill>
                  <a:srgbClr val="04617B">
                    <a:shade val="90000"/>
                  </a:srgbClr>
                </a:solidFill>
                <a:latin typeface="Constantia"/>
              </a:rPr>
              <a:pPr/>
              <a:t>24</a:t>
            </a:fld>
            <a:endParaRPr lang="en-US">
              <a:solidFill>
                <a:srgbClr val="04617B">
                  <a:shade val="90000"/>
                </a:srgbClr>
              </a:solidFill>
              <a:latin typeface="Constantia"/>
            </a:endParaRPr>
          </a:p>
        </p:txBody>
      </p:sp>
    </p:spTree>
    <p:extLst>
      <p:ext uri="{BB962C8B-B14F-4D97-AF65-F5344CB8AC3E}">
        <p14:creationId xmlns:p14="http://schemas.microsoft.com/office/powerpoint/2010/main" val="2322371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981200" y="685801"/>
            <a:ext cx="7772400" cy="733425"/>
          </a:xfrm>
        </p:spPr>
        <p:txBody>
          <a:bodyPr>
            <a:noAutofit/>
          </a:bodyPr>
          <a:lstStyle/>
          <a:p>
            <a:pPr>
              <a:defRPr/>
            </a:pPr>
            <a:r>
              <a:rPr lang="en-US" sz="3600">
                <a:solidFill>
                  <a:schemeClr val="accent1">
                    <a:lumMod val="50000"/>
                  </a:schemeClr>
                </a:solidFill>
              </a:rPr>
              <a:t>The Political Economy of RGGI in Maine</a:t>
            </a:r>
          </a:p>
        </p:txBody>
      </p:sp>
      <p:sp>
        <p:nvSpPr>
          <p:cNvPr id="32771" name="Content Placeholder 2"/>
          <p:cNvSpPr>
            <a:spLocks noGrp="1"/>
          </p:cNvSpPr>
          <p:nvPr>
            <p:ph sz="quarter" idx="1"/>
          </p:nvPr>
        </p:nvSpPr>
        <p:spPr>
          <a:xfrm>
            <a:off x="6400800" y="1574800"/>
            <a:ext cx="3638550" cy="4648200"/>
          </a:xfrm>
        </p:spPr>
        <p:txBody>
          <a:bodyPr>
            <a:normAutofit/>
          </a:bodyPr>
          <a:lstStyle/>
          <a:p>
            <a:pPr eaLnBrk="1" hangingPunct="1"/>
            <a:r>
              <a:rPr lang="en-US"/>
              <a:t>Passed by a grand coalition of environmental and business groups.</a:t>
            </a:r>
          </a:p>
          <a:p>
            <a:pPr eaLnBrk="1" hangingPunct="1"/>
            <a:r>
              <a:rPr lang="en-US"/>
              <a:t>Why? What were the Incentives for Businesses and Environmental Groups?</a:t>
            </a:r>
          </a:p>
        </p:txBody>
      </p:sp>
      <p:pic>
        <p:nvPicPr>
          <p:cNvPr id="32772" name="Picture 4"/>
          <p:cNvPicPr>
            <a:picLocks noChangeAspect="1"/>
          </p:cNvPicPr>
          <p:nvPr/>
        </p:nvPicPr>
        <p:blipFill>
          <a:blip r:embed="rId3"/>
          <a:srcRect/>
          <a:stretch>
            <a:fillRect/>
          </a:stretch>
        </p:blipFill>
        <p:spPr bwMode="auto">
          <a:xfrm>
            <a:off x="1981200" y="1371600"/>
            <a:ext cx="4343400" cy="4851400"/>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74C4C106-DAF1-304F-9939-B2F315808763}"/>
              </a:ext>
            </a:extLst>
          </p:cNvPr>
          <p:cNvSpPr>
            <a:spLocks noGrp="1"/>
          </p:cNvSpPr>
          <p:nvPr>
            <p:ph type="sldNum" sz="quarter" idx="12"/>
          </p:nvPr>
        </p:nvSpPr>
        <p:spPr/>
        <p:txBody>
          <a:bodyPr/>
          <a:lstStyle/>
          <a:p>
            <a:fld id="{7EA2C0F2-B0A0-7648-AF2F-E4FE7A833CC7}" type="slidenum">
              <a:rPr lang="en-US">
                <a:solidFill>
                  <a:srgbClr val="04617B">
                    <a:shade val="90000"/>
                  </a:srgbClr>
                </a:solidFill>
                <a:latin typeface="Constantia"/>
              </a:rPr>
              <a:pPr/>
              <a:t>25</a:t>
            </a:fld>
            <a:endParaRPr lang="en-US">
              <a:solidFill>
                <a:srgbClr val="04617B">
                  <a:shade val="90000"/>
                </a:srgbClr>
              </a:solidFill>
              <a:latin typeface="Constantia"/>
            </a:endParaRPr>
          </a:p>
        </p:txBody>
      </p:sp>
    </p:spTree>
    <p:extLst>
      <p:ext uri="{BB962C8B-B14F-4D97-AF65-F5344CB8AC3E}">
        <p14:creationId xmlns:p14="http://schemas.microsoft.com/office/powerpoint/2010/main" val="369895330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936A5-5885-E74E-A259-5688F268AB9F}"/>
              </a:ext>
            </a:extLst>
          </p:cNvPr>
          <p:cNvSpPr>
            <a:spLocks noGrp="1"/>
          </p:cNvSpPr>
          <p:nvPr>
            <p:ph type="title"/>
          </p:nvPr>
        </p:nvSpPr>
        <p:spPr>
          <a:xfrm>
            <a:off x="609600" y="431132"/>
            <a:ext cx="10972800" cy="728927"/>
          </a:xfrm>
        </p:spPr>
        <p:txBody>
          <a:bodyPr>
            <a:normAutofit fontScale="90000"/>
          </a:bodyPr>
          <a:lstStyle/>
          <a:p>
            <a:r>
              <a:rPr lang="en-US" dirty="0"/>
              <a:t>Uses of Revenue In Maine</a:t>
            </a:r>
          </a:p>
        </p:txBody>
      </p:sp>
      <p:sp>
        <p:nvSpPr>
          <p:cNvPr id="3" name="Content Placeholder 2">
            <a:extLst>
              <a:ext uri="{FF2B5EF4-FFF2-40B4-BE49-F238E27FC236}">
                <a16:creationId xmlns:a16="http://schemas.microsoft.com/office/drawing/2014/main" id="{395E7708-F5F6-E54C-B8A5-13EA283FC992}"/>
              </a:ext>
            </a:extLst>
          </p:cNvPr>
          <p:cNvSpPr>
            <a:spLocks noGrp="1"/>
          </p:cNvSpPr>
          <p:nvPr>
            <p:ph idx="1"/>
          </p:nvPr>
        </p:nvSpPr>
        <p:spPr>
          <a:xfrm>
            <a:off x="609600" y="1160059"/>
            <a:ext cx="10972800" cy="5164541"/>
          </a:xfrm>
        </p:spPr>
        <p:txBody>
          <a:bodyPr>
            <a:noAutofit/>
          </a:bodyPr>
          <a:lstStyle/>
          <a:p>
            <a:r>
              <a:rPr lang="en-US" sz="2800" dirty="0">
                <a:latin typeface="+mj-lt"/>
              </a:rPr>
              <a:t>Revenue is given to Efficiency Maine, the independent administrator for energy efficiency programs in Maine--directed at both businesses and homeowners. </a:t>
            </a:r>
          </a:p>
          <a:p>
            <a:r>
              <a:rPr lang="en-US" sz="2800" dirty="0">
                <a:latin typeface="+mj-lt"/>
              </a:rPr>
              <a:t>Efficiency Maine’s mission is to lower the cost and environmental impacts of energy in Maine by promoting cost-effective energy efficiency and alternative energy systems. </a:t>
            </a:r>
          </a:p>
          <a:p>
            <a:r>
              <a:rPr lang="en-US" sz="2800" dirty="0">
                <a:latin typeface="+mj-lt"/>
              </a:rPr>
              <a:t>Efficiency Maine does this primarily by delivering rebates on the purchase of high-efficiency lights and equipment to help customers save electricity, natural gas and heating fuels throughout the Maine economy. </a:t>
            </a:r>
          </a:p>
          <a:p>
            <a:r>
              <a:rPr lang="en-US" sz="2800" dirty="0">
                <a:latin typeface="+mj-lt"/>
              </a:rPr>
              <a:t>Efficiency Maine is governed by a stakeholder Board of Trustees with oversight from the Maine Public Utilities Commission.</a:t>
            </a:r>
          </a:p>
        </p:txBody>
      </p:sp>
      <p:sp>
        <p:nvSpPr>
          <p:cNvPr id="4" name="Slide Number Placeholder 3">
            <a:extLst>
              <a:ext uri="{FF2B5EF4-FFF2-40B4-BE49-F238E27FC236}">
                <a16:creationId xmlns:a16="http://schemas.microsoft.com/office/drawing/2014/main" id="{E9E0862E-8714-B648-9B46-7DCFFDE1ECE0}"/>
              </a:ext>
            </a:extLst>
          </p:cNvPr>
          <p:cNvSpPr>
            <a:spLocks noGrp="1"/>
          </p:cNvSpPr>
          <p:nvPr>
            <p:ph type="sldNum" sz="quarter" idx="12"/>
          </p:nvPr>
        </p:nvSpPr>
        <p:spPr/>
        <p:txBody>
          <a:bodyPr/>
          <a:lstStyle/>
          <a:p>
            <a:fld id="{7EA2C0F2-B0A0-7648-AF2F-E4FE7A833CC7}" type="slidenum">
              <a:rPr lang="en-US">
                <a:solidFill>
                  <a:srgbClr val="04617B">
                    <a:shade val="90000"/>
                  </a:srgbClr>
                </a:solidFill>
                <a:latin typeface="Constantia"/>
              </a:rPr>
              <a:pPr/>
              <a:t>26</a:t>
            </a:fld>
            <a:endParaRPr lang="en-US">
              <a:solidFill>
                <a:srgbClr val="04617B">
                  <a:shade val="90000"/>
                </a:srgbClr>
              </a:solidFill>
              <a:latin typeface="Constantia"/>
            </a:endParaRPr>
          </a:p>
        </p:txBody>
      </p:sp>
    </p:spTree>
    <p:extLst>
      <p:ext uri="{BB962C8B-B14F-4D97-AF65-F5344CB8AC3E}">
        <p14:creationId xmlns:p14="http://schemas.microsoft.com/office/powerpoint/2010/main" val="7202365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21" y="557624"/>
            <a:ext cx="6569455" cy="1448597"/>
          </a:xfrm>
        </p:spPr>
        <p:txBody>
          <a:bodyPr>
            <a:noAutofit/>
          </a:bodyPr>
          <a:lstStyle/>
          <a:p>
            <a:pPr eaLnBrk="1" hangingPunct="1">
              <a:defRPr/>
            </a:pPr>
            <a:r>
              <a:rPr lang="en-US" sz="2800" dirty="0">
                <a:solidFill>
                  <a:schemeClr val="accent1">
                    <a:lumMod val="50000"/>
                  </a:schemeClr>
                </a:solidFill>
                <a:latin typeface="Calibri" panose="020F0502020204030204" pitchFamily="34" charset="0"/>
                <a:cs typeface="Calibri" panose="020F0502020204030204" pitchFamily="34" charset="0"/>
              </a:rPr>
              <a:t>The National Semiconductor (Now Texas Instruments) </a:t>
            </a:r>
            <a:r>
              <a:rPr lang="en-US" sz="2800" dirty="0" smtClean="0">
                <a:solidFill>
                  <a:schemeClr val="accent1">
                    <a:lumMod val="50000"/>
                  </a:schemeClr>
                </a:solidFill>
                <a:latin typeface="Calibri" panose="020F0502020204030204" pitchFamily="34" charset="0"/>
                <a:cs typeface="Calibri" panose="020F0502020204030204" pitchFamily="34" charset="0"/>
              </a:rPr>
              <a:t>Case:  An </a:t>
            </a:r>
            <a:r>
              <a:rPr lang="en-US" sz="2800" dirty="0">
                <a:solidFill>
                  <a:schemeClr val="accent1">
                    <a:lumMod val="50000"/>
                  </a:schemeClr>
                </a:solidFill>
                <a:latin typeface="Calibri" panose="020F0502020204030204" pitchFamily="34" charset="0"/>
                <a:cs typeface="Calibri" panose="020F0502020204030204" pitchFamily="34" charset="0"/>
              </a:rPr>
              <a:t>Example</a:t>
            </a:r>
          </a:p>
        </p:txBody>
      </p:sp>
      <p:sp>
        <p:nvSpPr>
          <p:cNvPr id="43011" name="Content Placeholder 2"/>
          <p:cNvSpPr>
            <a:spLocks noGrp="1"/>
          </p:cNvSpPr>
          <p:nvPr>
            <p:ph idx="1"/>
          </p:nvPr>
        </p:nvSpPr>
        <p:spPr>
          <a:xfrm>
            <a:off x="641445" y="2635250"/>
            <a:ext cx="9569355" cy="4086226"/>
          </a:xfrm>
        </p:spPr>
        <p:txBody>
          <a:bodyPr>
            <a:noAutofit/>
          </a:bodyPr>
          <a:lstStyle/>
          <a:p>
            <a:pPr>
              <a:spcBef>
                <a:spcPts val="1675"/>
              </a:spcBef>
            </a:pPr>
            <a:r>
              <a:rPr lang="en-US" sz="2400" dirty="0">
                <a:latin typeface="+mj-lt"/>
              </a:rPr>
              <a:t>Manufactures chips used in phones, autos and lighting systems  </a:t>
            </a:r>
          </a:p>
          <a:p>
            <a:pPr>
              <a:spcBef>
                <a:spcPts val="1675"/>
              </a:spcBef>
            </a:pPr>
            <a:r>
              <a:rPr lang="en-US" sz="2400" dirty="0">
                <a:latin typeface="+mj-lt"/>
              </a:rPr>
              <a:t>Combined a $300,000 grant from Efficiency Maine (funded by money from RGGI) with it’s own $750,000 investment to replace its traditional wafer fabrication tool chillers with new high efficiency, solid state units.</a:t>
            </a:r>
          </a:p>
          <a:p>
            <a:pPr>
              <a:spcBef>
                <a:spcPts val="1675"/>
              </a:spcBef>
            </a:pPr>
            <a:r>
              <a:rPr lang="en-US" sz="2400" dirty="0">
                <a:latin typeface="+mj-lt"/>
              </a:rPr>
              <a:t>Saved 1.75 million kW-</a:t>
            </a:r>
            <a:r>
              <a:rPr lang="en-US" sz="2400" dirty="0" err="1">
                <a:latin typeface="+mj-lt"/>
              </a:rPr>
              <a:t>hrs</a:t>
            </a:r>
            <a:r>
              <a:rPr lang="en-US" sz="2400" dirty="0">
                <a:latin typeface="+mj-lt"/>
              </a:rPr>
              <a:t> per year in energy use as well as reduced greenhouse gas emissions from conventional refrigerants.</a:t>
            </a:r>
          </a:p>
          <a:p>
            <a:pPr>
              <a:spcBef>
                <a:spcPts val="1675"/>
              </a:spcBef>
            </a:pPr>
            <a:r>
              <a:rPr lang="en-US" sz="2400" dirty="0">
                <a:latin typeface="+mj-lt"/>
              </a:rPr>
              <a:t>When National Semiconductor was forced to shut down a plant, the plant in Texas was chosen, not the one in Maine, despite Maine’s high per kilowatt-hour cost of electricity.</a:t>
            </a:r>
          </a:p>
        </p:txBody>
      </p:sp>
      <p:pic>
        <p:nvPicPr>
          <p:cNvPr id="43012" name="Picture 3"/>
          <p:cNvPicPr>
            <a:picLocks noChangeAspect="1"/>
          </p:cNvPicPr>
          <p:nvPr/>
        </p:nvPicPr>
        <p:blipFill>
          <a:blip r:embed="rId3"/>
          <a:srcRect/>
          <a:stretch>
            <a:fillRect/>
          </a:stretch>
        </p:blipFill>
        <p:spPr bwMode="auto">
          <a:xfrm>
            <a:off x="6586538" y="146050"/>
            <a:ext cx="3810000" cy="2489200"/>
          </a:xfrm>
          <a:prstGeom prst="rect">
            <a:avLst/>
          </a:prstGeom>
          <a:noFill/>
          <a:ln w="9525">
            <a:noFill/>
            <a:miter lim="800000"/>
            <a:headEnd/>
            <a:tailEnd/>
          </a:ln>
        </p:spPr>
      </p:pic>
      <p:sp>
        <p:nvSpPr>
          <p:cNvPr id="43013" name="TextBox 4"/>
          <p:cNvSpPr txBox="1">
            <a:spLocks noChangeArrowheads="1"/>
          </p:cNvSpPr>
          <p:nvPr/>
        </p:nvSpPr>
        <p:spPr bwMode="auto">
          <a:xfrm>
            <a:off x="6586539" y="2362201"/>
            <a:ext cx="3571875" cy="523875"/>
          </a:xfrm>
          <a:prstGeom prst="rect">
            <a:avLst/>
          </a:prstGeom>
          <a:noFill/>
          <a:ln w="9525">
            <a:noFill/>
            <a:miter lim="800000"/>
            <a:headEnd/>
            <a:tailEnd/>
          </a:ln>
        </p:spPr>
        <p:txBody>
          <a:bodyPr>
            <a:prstTxWarp prst="textNoShape">
              <a:avLst/>
            </a:prstTxWarp>
            <a:spAutoFit/>
          </a:bodyPr>
          <a:lstStyle/>
          <a:p>
            <a:r>
              <a:rPr lang="en-US" sz="1000">
                <a:solidFill>
                  <a:prstClr val="black"/>
                </a:solidFill>
                <a:latin typeface="Constantia"/>
              </a:rPr>
              <a:t>National Semiconductor in South Portland, Maine</a:t>
            </a:r>
          </a:p>
          <a:p>
            <a:endParaRPr lang="en-US">
              <a:solidFill>
                <a:prstClr val="black"/>
              </a:solidFill>
              <a:latin typeface="Constantia"/>
            </a:endParaRPr>
          </a:p>
        </p:txBody>
      </p:sp>
      <p:sp>
        <p:nvSpPr>
          <p:cNvPr id="3" name="Slide Number Placeholder 2">
            <a:extLst>
              <a:ext uri="{FF2B5EF4-FFF2-40B4-BE49-F238E27FC236}">
                <a16:creationId xmlns:a16="http://schemas.microsoft.com/office/drawing/2014/main" id="{4B5369F4-33D4-DA4A-80B6-0CB9209614EB}"/>
              </a:ext>
            </a:extLst>
          </p:cNvPr>
          <p:cNvSpPr>
            <a:spLocks noGrp="1"/>
          </p:cNvSpPr>
          <p:nvPr>
            <p:ph type="sldNum" sz="quarter" idx="12"/>
          </p:nvPr>
        </p:nvSpPr>
        <p:spPr/>
        <p:txBody>
          <a:bodyPr/>
          <a:lstStyle/>
          <a:p>
            <a:fld id="{7EA2C0F2-B0A0-7648-AF2F-E4FE7A833CC7}" type="slidenum">
              <a:rPr lang="en-US">
                <a:solidFill>
                  <a:srgbClr val="04617B">
                    <a:shade val="90000"/>
                  </a:srgbClr>
                </a:solidFill>
                <a:latin typeface="Constantia"/>
              </a:rPr>
              <a:pPr/>
              <a:t>27</a:t>
            </a:fld>
            <a:endParaRPr lang="en-US">
              <a:solidFill>
                <a:srgbClr val="04617B">
                  <a:shade val="90000"/>
                </a:srgbClr>
              </a:solidFill>
              <a:latin typeface="Constantia"/>
            </a:endParaRPr>
          </a:p>
        </p:txBody>
      </p:sp>
    </p:spTree>
    <p:extLst>
      <p:ext uri="{BB962C8B-B14F-4D97-AF65-F5344CB8AC3E}">
        <p14:creationId xmlns:p14="http://schemas.microsoft.com/office/powerpoint/2010/main" val="23042635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6150" y="228600"/>
            <a:ext cx="8229600" cy="781334"/>
          </a:xfrm>
        </p:spPr>
        <p:txBody>
          <a:bodyPr>
            <a:normAutofit fontScale="90000"/>
          </a:bodyPr>
          <a:lstStyle/>
          <a:p>
            <a:pPr eaLnBrk="1" hangingPunct="1">
              <a:defRPr/>
            </a:pPr>
            <a:r>
              <a:rPr lang="en-US">
                <a:solidFill>
                  <a:schemeClr val="accent1">
                    <a:lumMod val="50000"/>
                  </a:schemeClr>
                </a:solidFill>
              </a:rPr>
              <a:t/>
            </a:r>
            <a:br>
              <a:rPr lang="en-US">
                <a:solidFill>
                  <a:schemeClr val="accent1">
                    <a:lumMod val="50000"/>
                  </a:schemeClr>
                </a:solidFill>
              </a:rPr>
            </a:br>
            <a:r>
              <a:rPr lang="en-US">
                <a:solidFill>
                  <a:schemeClr val="accent1">
                    <a:lumMod val="50000"/>
                  </a:schemeClr>
                </a:solidFill>
              </a:rPr>
              <a:t>The Macroeconomic Effects</a:t>
            </a:r>
          </a:p>
        </p:txBody>
      </p:sp>
      <p:sp>
        <p:nvSpPr>
          <p:cNvPr id="3" name="Content Placeholder 2"/>
          <p:cNvSpPr>
            <a:spLocks noGrp="1"/>
          </p:cNvSpPr>
          <p:nvPr>
            <p:ph idx="1"/>
          </p:nvPr>
        </p:nvSpPr>
        <p:spPr>
          <a:xfrm>
            <a:off x="668740" y="1631024"/>
            <a:ext cx="10768084" cy="4697857"/>
          </a:xfrm>
        </p:spPr>
        <p:txBody>
          <a:bodyPr>
            <a:normAutofit fontScale="92500" lnSpcReduction="20000"/>
          </a:bodyPr>
          <a:lstStyle/>
          <a:p>
            <a:pPr>
              <a:spcBef>
                <a:spcPts val="1800"/>
              </a:spcBef>
              <a:defRPr/>
            </a:pPr>
            <a:r>
              <a:rPr lang="en-US" dirty="0"/>
              <a:t>Energy efficiency investments lowered energy costs to participating businesses and made them more competitive.</a:t>
            </a:r>
          </a:p>
          <a:p>
            <a:pPr lvl="1">
              <a:spcBef>
                <a:spcPts val="1800"/>
              </a:spcBef>
              <a:defRPr/>
            </a:pPr>
            <a:r>
              <a:rPr lang="en-US" dirty="0" err="1"/>
              <a:t>Tex</a:t>
            </a:r>
            <a:r>
              <a:rPr lang="en-US" dirty="0"/>
              <a:t> Tech example</a:t>
            </a:r>
          </a:p>
          <a:p>
            <a:pPr lvl="2">
              <a:spcBef>
                <a:spcPts val="1800"/>
              </a:spcBef>
              <a:defRPr/>
            </a:pPr>
            <a:r>
              <a:rPr lang="en-US" dirty="0"/>
              <a:t>Make the outer covering of tennis balls. Were being forced to outsource their production abroad due to high energy costs.</a:t>
            </a:r>
          </a:p>
          <a:p>
            <a:pPr lvl="2">
              <a:spcBef>
                <a:spcPts val="1800"/>
              </a:spcBef>
              <a:buFont typeface="Arial" panose="020B0604020202020204" pitchFamily="34" charset="0"/>
              <a:buChar char="•"/>
              <a:defRPr/>
            </a:pPr>
            <a:r>
              <a:rPr lang="en-US" dirty="0"/>
              <a:t>With a grant from Efficiency Maine their investments lowered energy costs enough to keep production in Maine.</a:t>
            </a:r>
          </a:p>
          <a:p>
            <a:pPr>
              <a:spcBef>
                <a:spcPts val="1800"/>
              </a:spcBef>
              <a:defRPr/>
            </a:pPr>
            <a:r>
              <a:rPr lang="en-US" dirty="0"/>
              <a:t>Energy efficiency investments reduced the outflow of local funds to pay for energy supplies from foreign suppliers (e.g. oil) or suppliers in other states (e.g. coal). </a:t>
            </a:r>
          </a:p>
          <a:p>
            <a:pPr>
              <a:spcBef>
                <a:spcPts val="1800"/>
              </a:spcBef>
              <a:defRPr/>
            </a:pPr>
            <a:r>
              <a:rPr lang="en-US" dirty="0"/>
              <a:t>Keeping this money in the local economy had a multiplier effect, meaning more jobs in region. </a:t>
            </a:r>
          </a:p>
          <a:p>
            <a:pPr marL="0" indent="0">
              <a:buNone/>
              <a:defRPr/>
            </a:pPr>
            <a:endParaRPr lang="en-US" dirty="0"/>
          </a:p>
        </p:txBody>
      </p:sp>
      <p:sp>
        <p:nvSpPr>
          <p:cNvPr id="4" name="Slide Number Placeholder 3">
            <a:extLst>
              <a:ext uri="{FF2B5EF4-FFF2-40B4-BE49-F238E27FC236}">
                <a16:creationId xmlns:a16="http://schemas.microsoft.com/office/drawing/2014/main" id="{00C08EB4-5DE0-3444-9E04-6F37E46643DE}"/>
              </a:ext>
            </a:extLst>
          </p:cNvPr>
          <p:cNvSpPr>
            <a:spLocks noGrp="1"/>
          </p:cNvSpPr>
          <p:nvPr>
            <p:ph type="sldNum" sz="quarter" idx="12"/>
          </p:nvPr>
        </p:nvSpPr>
        <p:spPr/>
        <p:txBody>
          <a:bodyPr/>
          <a:lstStyle/>
          <a:p>
            <a:fld id="{7EA2C0F2-B0A0-7648-AF2F-E4FE7A833CC7}" type="slidenum">
              <a:rPr lang="en-US">
                <a:solidFill>
                  <a:srgbClr val="04617B">
                    <a:shade val="90000"/>
                  </a:srgbClr>
                </a:solidFill>
                <a:latin typeface="Constantia"/>
              </a:rPr>
              <a:pPr/>
              <a:t>28</a:t>
            </a:fld>
            <a:endParaRPr lang="en-US">
              <a:solidFill>
                <a:srgbClr val="04617B">
                  <a:shade val="90000"/>
                </a:srgbClr>
              </a:solidFill>
              <a:latin typeface="Constantia"/>
            </a:endParaRPr>
          </a:p>
        </p:txBody>
      </p:sp>
    </p:spTree>
    <p:extLst>
      <p:ext uri="{BB962C8B-B14F-4D97-AF65-F5344CB8AC3E}">
        <p14:creationId xmlns:p14="http://schemas.microsoft.com/office/powerpoint/2010/main" val="37300609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085975"/>
            <a:ext cx="8229600" cy="501650"/>
          </a:xfrm>
        </p:spPr>
        <p:txBody>
          <a:bodyPr>
            <a:normAutofit fontScale="90000"/>
          </a:bodyPr>
          <a:lstStyle/>
          <a:p>
            <a:pPr algn="ctr" eaLnBrk="1" hangingPunct="1">
              <a:defRPr/>
            </a:pPr>
            <a:r>
              <a:rPr lang="en-US" sz="1800"/>
              <a:t>RGGI Cap and Annual Emissions</a:t>
            </a:r>
            <a:br>
              <a:rPr lang="en-US" sz="1800"/>
            </a:br>
            <a:r>
              <a:rPr lang="en-US" sz="1400"/>
              <a:t>(Hundreds of Millions of Short Tons of CO2</a:t>
            </a:r>
            <a:r>
              <a:rPr lang="en-US" sz="1800"/>
              <a:t>)</a:t>
            </a:r>
          </a:p>
        </p:txBody>
      </p:sp>
      <p:pic>
        <p:nvPicPr>
          <p:cNvPr id="4" name="Content Placeholder 3">
            <a:extLst>
              <a:ext uri="{FF2B5EF4-FFF2-40B4-BE49-F238E27FC236}">
                <a16:creationId xmlns:a16="http://schemas.microsoft.com/office/drawing/2014/main" id="{8CCAF0CB-9894-2B4C-829C-064685AD6F0E}"/>
              </a:ext>
            </a:extLst>
          </p:cNvPr>
          <p:cNvPicPr>
            <a:picLocks noGrp="1" noChangeAspect="1"/>
          </p:cNvPicPr>
          <p:nvPr>
            <p:ph idx="1"/>
          </p:nvPr>
        </p:nvPicPr>
        <p:blipFill>
          <a:blip r:embed="rId3"/>
          <a:stretch>
            <a:fillRect/>
          </a:stretch>
        </p:blipFill>
        <p:spPr>
          <a:xfrm>
            <a:off x="2530869" y="2587625"/>
            <a:ext cx="6436181" cy="3653480"/>
          </a:xfrm>
        </p:spPr>
      </p:pic>
      <p:sp>
        <p:nvSpPr>
          <p:cNvPr id="59399" name="TextBox 7"/>
          <p:cNvSpPr txBox="1">
            <a:spLocks noChangeArrowheads="1"/>
          </p:cNvSpPr>
          <p:nvPr/>
        </p:nvSpPr>
        <p:spPr bwMode="auto">
          <a:xfrm>
            <a:off x="1981200" y="800100"/>
            <a:ext cx="8229600" cy="584200"/>
          </a:xfrm>
          <a:prstGeom prst="rect">
            <a:avLst/>
          </a:prstGeom>
          <a:noFill/>
          <a:ln w="9525">
            <a:noFill/>
            <a:miter lim="800000"/>
            <a:headEnd/>
            <a:tailEnd/>
          </a:ln>
        </p:spPr>
        <p:txBody>
          <a:bodyPr>
            <a:prstTxWarp prst="textNoShape">
              <a:avLst/>
            </a:prstTxWarp>
            <a:spAutoFit/>
          </a:bodyPr>
          <a:lstStyle/>
          <a:p>
            <a:pPr>
              <a:defRPr/>
            </a:pPr>
            <a:r>
              <a:rPr lang="en-US" sz="3200">
                <a:solidFill>
                  <a:srgbClr val="0F6FC6">
                    <a:lumMod val="50000"/>
                  </a:srgbClr>
                </a:solidFill>
                <a:latin typeface="Constantia"/>
              </a:rPr>
              <a:t>What has Happened to RGGI Emissions?</a:t>
            </a:r>
          </a:p>
        </p:txBody>
      </p:sp>
      <p:sp>
        <p:nvSpPr>
          <p:cNvPr id="11" name="TextBox 10"/>
          <p:cNvSpPr txBox="1"/>
          <p:nvPr/>
        </p:nvSpPr>
        <p:spPr>
          <a:xfrm>
            <a:off x="2408422" y="1756629"/>
            <a:ext cx="7375157" cy="830997"/>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defRPr/>
            </a:pPr>
            <a:r>
              <a:rPr lang="en-US" sz="2400">
                <a:solidFill>
                  <a:prstClr val="white"/>
                </a:solidFill>
                <a:latin typeface="Constantia"/>
              </a:rPr>
              <a:t>RGGI Cap and Annual Emissions</a:t>
            </a:r>
            <a:br>
              <a:rPr lang="en-US" sz="2400">
                <a:solidFill>
                  <a:prstClr val="white"/>
                </a:solidFill>
                <a:latin typeface="Constantia"/>
              </a:rPr>
            </a:br>
            <a:r>
              <a:rPr lang="en-US">
                <a:solidFill>
                  <a:prstClr val="white"/>
                </a:solidFill>
                <a:latin typeface="Constantia"/>
              </a:rPr>
              <a:t>(Hundreds of Millions of Short Tons of CO2</a:t>
            </a:r>
            <a:r>
              <a:rPr lang="en-US" sz="2400">
                <a:solidFill>
                  <a:prstClr val="white"/>
                </a:solidFill>
                <a:latin typeface="Constantia"/>
              </a:rPr>
              <a:t>)</a:t>
            </a:r>
            <a:endParaRPr lang="en-US">
              <a:solidFill>
                <a:prstClr val="white"/>
              </a:solidFill>
              <a:latin typeface="Constantia"/>
            </a:endParaRPr>
          </a:p>
        </p:txBody>
      </p:sp>
      <p:sp>
        <p:nvSpPr>
          <p:cNvPr id="35854" name="TextBox 11"/>
          <p:cNvSpPr txBox="1">
            <a:spLocks noChangeArrowheads="1"/>
          </p:cNvSpPr>
          <p:nvPr/>
        </p:nvSpPr>
        <p:spPr bwMode="auto">
          <a:xfrm>
            <a:off x="3785159" y="6241106"/>
            <a:ext cx="5105413" cy="461665"/>
          </a:xfrm>
          <a:prstGeom prst="rect">
            <a:avLst/>
          </a:prstGeom>
          <a:noFill/>
          <a:ln w="9525">
            <a:noFill/>
            <a:miter lim="800000"/>
            <a:headEnd/>
            <a:tailEnd/>
          </a:ln>
        </p:spPr>
        <p:txBody>
          <a:bodyPr wrap="square">
            <a:prstTxWarp prst="textNoShape">
              <a:avLst/>
            </a:prstTxWarp>
            <a:spAutoFit/>
          </a:bodyPr>
          <a:lstStyle/>
          <a:p>
            <a:r>
              <a:rPr lang="en-US" sz="1200">
                <a:solidFill>
                  <a:prstClr val="black"/>
                </a:solidFill>
                <a:latin typeface="Constantia"/>
              </a:rPr>
              <a:t>Note: Although the program enforcement began in 2009, it was announced in 2005.</a:t>
            </a:r>
          </a:p>
        </p:txBody>
      </p:sp>
      <p:sp>
        <p:nvSpPr>
          <p:cNvPr id="3" name="Slide Number Placeholder 2">
            <a:extLst>
              <a:ext uri="{FF2B5EF4-FFF2-40B4-BE49-F238E27FC236}">
                <a16:creationId xmlns:a16="http://schemas.microsoft.com/office/drawing/2014/main" id="{6610581A-B9C7-3F44-88AC-67A405DCC975}"/>
              </a:ext>
            </a:extLst>
          </p:cNvPr>
          <p:cNvSpPr>
            <a:spLocks noGrp="1"/>
          </p:cNvSpPr>
          <p:nvPr>
            <p:ph type="sldNum" sz="quarter" idx="12"/>
          </p:nvPr>
        </p:nvSpPr>
        <p:spPr/>
        <p:txBody>
          <a:bodyPr/>
          <a:lstStyle/>
          <a:p>
            <a:fld id="{7EA2C0F2-B0A0-7648-AF2F-E4FE7A833CC7}" type="slidenum">
              <a:rPr lang="en-US">
                <a:solidFill>
                  <a:srgbClr val="04617B">
                    <a:shade val="90000"/>
                  </a:srgbClr>
                </a:solidFill>
                <a:latin typeface="Constantia"/>
              </a:rPr>
              <a:pPr/>
              <a:t>29</a:t>
            </a:fld>
            <a:endParaRPr lang="en-US">
              <a:solidFill>
                <a:srgbClr val="04617B">
                  <a:shade val="90000"/>
                </a:srgbClr>
              </a:solidFill>
              <a:latin typeface="Constantia"/>
            </a:endParaRPr>
          </a:p>
        </p:txBody>
      </p:sp>
    </p:spTree>
    <p:extLst>
      <p:ext uri="{BB962C8B-B14F-4D97-AF65-F5344CB8AC3E}">
        <p14:creationId xmlns:p14="http://schemas.microsoft.com/office/powerpoint/2010/main" val="1038208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63704" y="503264"/>
            <a:ext cx="5922499" cy="461665"/>
          </a:xfrm>
          <a:prstGeom prst="rect">
            <a:avLst/>
          </a:prstGeom>
          <a:noFill/>
        </p:spPr>
        <p:txBody>
          <a:bodyPr wrap="square" rtlCol="0">
            <a:spAutoFit/>
          </a:bodyPr>
          <a:lstStyle/>
          <a:p>
            <a:r>
              <a:rPr lang="en-US" sz="2400" b="1" dirty="0" smtClean="0">
                <a:solidFill>
                  <a:srgbClr val="FFFF00"/>
                </a:solidFill>
              </a:rPr>
              <a:t>Model of An Ecological Economic System</a:t>
            </a:r>
            <a:endParaRPr lang="en-US" sz="2400" b="1" dirty="0">
              <a:solidFill>
                <a:srgbClr val="FFFF00"/>
              </a:solidFill>
            </a:endParaRPr>
          </a:p>
        </p:txBody>
      </p:sp>
      <p:cxnSp>
        <p:nvCxnSpPr>
          <p:cNvPr id="4" name="Straight Arrow Connector 3"/>
          <p:cNvCxnSpPr/>
          <p:nvPr/>
        </p:nvCxnSpPr>
        <p:spPr>
          <a:xfrm>
            <a:off x="576775" y="3221502"/>
            <a:ext cx="1955409" cy="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583412" y="3918275"/>
            <a:ext cx="1955409" cy="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76773" y="4482840"/>
            <a:ext cx="1955409" cy="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76773" y="4989584"/>
            <a:ext cx="1955409" cy="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76771" y="3671192"/>
            <a:ext cx="2110155" cy="523220"/>
          </a:xfrm>
          <a:prstGeom prst="rect">
            <a:avLst/>
          </a:prstGeom>
          <a:noFill/>
        </p:spPr>
        <p:txBody>
          <a:bodyPr wrap="square" rtlCol="0">
            <a:spAutoFit/>
          </a:bodyPr>
          <a:lstStyle/>
          <a:p>
            <a:r>
              <a:rPr lang="en-US" sz="1400" dirty="0" smtClean="0"/>
              <a:t>Education, Training, Research</a:t>
            </a:r>
            <a:endParaRPr lang="en-US" sz="1400" dirty="0"/>
          </a:p>
        </p:txBody>
      </p:sp>
      <p:sp>
        <p:nvSpPr>
          <p:cNvPr id="9" name="TextBox 8"/>
          <p:cNvSpPr txBox="1"/>
          <p:nvPr/>
        </p:nvSpPr>
        <p:spPr>
          <a:xfrm>
            <a:off x="576773" y="2958053"/>
            <a:ext cx="1268440" cy="523220"/>
          </a:xfrm>
          <a:prstGeom prst="rect">
            <a:avLst/>
          </a:prstGeom>
          <a:noFill/>
        </p:spPr>
        <p:txBody>
          <a:bodyPr wrap="square" rtlCol="0">
            <a:spAutoFit/>
          </a:bodyPr>
          <a:lstStyle/>
          <a:p>
            <a:r>
              <a:rPr lang="en-US" sz="1400" dirty="0" smtClean="0"/>
              <a:t>Restoration, </a:t>
            </a:r>
          </a:p>
          <a:p>
            <a:r>
              <a:rPr lang="en-US" sz="1400" dirty="0" smtClean="0"/>
              <a:t>Conservation</a:t>
            </a:r>
            <a:endParaRPr lang="en-US" sz="1400" dirty="0"/>
          </a:p>
        </p:txBody>
      </p:sp>
      <p:sp>
        <p:nvSpPr>
          <p:cNvPr id="10" name="TextBox 9"/>
          <p:cNvSpPr txBox="1"/>
          <p:nvPr/>
        </p:nvSpPr>
        <p:spPr>
          <a:xfrm>
            <a:off x="576771" y="4237643"/>
            <a:ext cx="1859283" cy="523220"/>
          </a:xfrm>
          <a:prstGeom prst="rect">
            <a:avLst/>
          </a:prstGeom>
          <a:noFill/>
        </p:spPr>
        <p:txBody>
          <a:bodyPr wrap="square" rtlCol="0">
            <a:spAutoFit/>
          </a:bodyPr>
          <a:lstStyle/>
          <a:p>
            <a:r>
              <a:rPr lang="en-US" sz="1400" dirty="0" smtClean="0"/>
              <a:t>Institutional Rules, Norms, etc.</a:t>
            </a:r>
            <a:endParaRPr lang="en-US" sz="1400" dirty="0"/>
          </a:p>
        </p:txBody>
      </p:sp>
      <p:sp>
        <p:nvSpPr>
          <p:cNvPr id="11" name="TextBox 10"/>
          <p:cNvSpPr txBox="1"/>
          <p:nvPr/>
        </p:nvSpPr>
        <p:spPr>
          <a:xfrm>
            <a:off x="583412" y="4975517"/>
            <a:ext cx="971065" cy="307777"/>
          </a:xfrm>
          <a:prstGeom prst="rect">
            <a:avLst/>
          </a:prstGeom>
          <a:noFill/>
        </p:spPr>
        <p:txBody>
          <a:bodyPr wrap="square" rtlCol="0">
            <a:spAutoFit/>
          </a:bodyPr>
          <a:lstStyle/>
          <a:p>
            <a:r>
              <a:rPr lang="en-US" sz="1400" dirty="0" smtClean="0"/>
              <a:t>Building</a:t>
            </a:r>
            <a:endParaRPr lang="en-US" sz="1400" dirty="0"/>
          </a:p>
        </p:txBody>
      </p:sp>
      <p:grpSp>
        <p:nvGrpSpPr>
          <p:cNvPr id="12" name="Group 11"/>
          <p:cNvGrpSpPr/>
          <p:nvPr/>
        </p:nvGrpSpPr>
        <p:grpSpPr>
          <a:xfrm>
            <a:off x="2532182" y="2733010"/>
            <a:ext cx="3122247" cy="2757268"/>
            <a:chOff x="2532182" y="2733010"/>
            <a:chExt cx="3122247" cy="2757268"/>
          </a:xfrm>
        </p:grpSpPr>
        <p:grpSp>
          <p:nvGrpSpPr>
            <p:cNvPr id="13" name="Group 12"/>
            <p:cNvGrpSpPr/>
            <p:nvPr/>
          </p:nvGrpSpPr>
          <p:grpSpPr>
            <a:xfrm>
              <a:off x="2532184" y="2733010"/>
              <a:ext cx="3122245" cy="2757268"/>
              <a:chOff x="2166424" y="2929957"/>
              <a:chExt cx="3122245" cy="2757268"/>
            </a:xfrm>
          </p:grpSpPr>
          <p:sp>
            <p:nvSpPr>
              <p:cNvPr id="17" name="TextBox 16"/>
              <p:cNvSpPr txBox="1"/>
              <p:nvPr/>
            </p:nvSpPr>
            <p:spPr>
              <a:xfrm>
                <a:off x="2166424" y="2929957"/>
                <a:ext cx="2475914" cy="2746906"/>
              </a:xfrm>
              <a:prstGeom prst="rect">
                <a:avLst/>
              </a:prstGeom>
              <a:noFill/>
              <a:ln>
                <a:solidFill>
                  <a:schemeClr val="tx1"/>
                </a:solidFill>
              </a:ln>
            </p:spPr>
            <p:txBody>
              <a:bodyPr wrap="square" rtlCol="0">
                <a:spAutoFit/>
              </a:bodyPr>
              <a:lstStyle/>
              <a:p>
                <a:endParaRPr lang="en-US" dirty="0" smtClean="0"/>
              </a:p>
              <a:p>
                <a:pPr algn="ctr"/>
                <a:r>
                  <a:rPr lang="en-US" dirty="0" smtClean="0"/>
                  <a:t>Natural Capital</a:t>
                </a:r>
              </a:p>
              <a:p>
                <a:endParaRPr lang="en-US" dirty="0" smtClean="0"/>
              </a:p>
              <a:p>
                <a:pPr algn="ctr"/>
                <a:r>
                  <a:rPr lang="en-US" dirty="0" smtClean="0"/>
                  <a:t>Human Capital</a:t>
                </a:r>
              </a:p>
              <a:p>
                <a:endParaRPr lang="en-US" dirty="0" smtClean="0"/>
              </a:p>
              <a:p>
                <a:endParaRPr lang="en-US" sz="1050" dirty="0" smtClean="0"/>
              </a:p>
              <a:p>
                <a:pPr algn="ctr"/>
                <a:r>
                  <a:rPr lang="en-US" dirty="0" smtClean="0"/>
                  <a:t>Social Capital</a:t>
                </a:r>
              </a:p>
              <a:p>
                <a:endParaRPr lang="en-US" dirty="0" smtClean="0"/>
              </a:p>
              <a:p>
                <a:pPr algn="ctr"/>
                <a:r>
                  <a:rPr lang="en-US" dirty="0" smtClean="0"/>
                  <a:t>Manufactured Capital</a:t>
                </a:r>
              </a:p>
              <a:p>
                <a:endParaRPr lang="en-US" dirty="0"/>
              </a:p>
            </p:txBody>
          </p:sp>
          <p:sp>
            <p:nvSpPr>
              <p:cNvPr id="18" name="TextBox 17"/>
              <p:cNvSpPr txBox="1"/>
              <p:nvPr/>
            </p:nvSpPr>
            <p:spPr>
              <a:xfrm rot="16200000">
                <a:off x="3586870" y="3985426"/>
                <a:ext cx="2757267" cy="646331"/>
              </a:xfrm>
              <a:prstGeom prst="rect">
                <a:avLst/>
              </a:prstGeom>
              <a:noFill/>
              <a:ln>
                <a:solidFill>
                  <a:schemeClr val="tx1"/>
                </a:solidFill>
              </a:ln>
            </p:spPr>
            <p:txBody>
              <a:bodyPr wrap="square" rtlCol="0">
                <a:spAutoFit/>
              </a:bodyPr>
              <a:lstStyle/>
              <a:p>
                <a:pPr algn="ctr"/>
                <a:r>
                  <a:rPr lang="en-US" dirty="0" smtClean="0"/>
                  <a:t>Limited Substitutability Between Capital Forms</a:t>
                </a:r>
                <a:endParaRPr lang="en-US" dirty="0"/>
              </a:p>
            </p:txBody>
          </p:sp>
        </p:grpSp>
        <p:cxnSp>
          <p:nvCxnSpPr>
            <p:cNvPr id="14" name="Straight Connector 13"/>
            <p:cNvCxnSpPr/>
            <p:nvPr/>
          </p:nvCxnSpPr>
          <p:spPr>
            <a:xfrm>
              <a:off x="2532182" y="3446347"/>
              <a:ext cx="247591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32182" y="4106463"/>
              <a:ext cx="247591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32182" y="4760863"/>
              <a:ext cx="247591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9" name="Explosion 1 18"/>
          <p:cNvSpPr/>
          <p:nvPr/>
        </p:nvSpPr>
        <p:spPr>
          <a:xfrm>
            <a:off x="182880" y="1749760"/>
            <a:ext cx="1252025" cy="1208293"/>
          </a:xfrm>
          <a:prstGeom prst="irregularSeal1">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68786" y="2092296"/>
            <a:ext cx="880212" cy="523220"/>
          </a:xfrm>
          <a:prstGeom prst="rect">
            <a:avLst/>
          </a:prstGeom>
          <a:noFill/>
        </p:spPr>
        <p:txBody>
          <a:bodyPr wrap="square" rtlCol="0">
            <a:spAutoFit/>
          </a:bodyPr>
          <a:lstStyle/>
          <a:p>
            <a:pPr algn="ctr"/>
            <a:r>
              <a:rPr lang="en-US" sz="1400" dirty="0" smtClean="0">
                <a:solidFill>
                  <a:schemeClr val="bg1"/>
                </a:solidFill>
              </a:rPr>
              <a:t>Solar Energy</a:t>
            </a:r>
            <a:endParaRPr lang="en-US" sz="1400" dirty="0">
              <a:solidFill>
                <a:schemeClr val="bg1"/>
              </a:solidFill>
            </a:endParaRPr>
          </a:p>
        </p:txBody>
      </p:sp>
      <p:cxnSp>
        <p:nvCxnSpPr>
          <p:cNvPr id="21" name="Straight Arrow Connector 20"/>
          <p:cNvCxnSpPr>
            <a:stCxn id="19" idx="3"/>
          </p:cNvCxnSpPr>
          <p:nvPr/>
        </p:nvCxnSpPr>
        <p:spPr>
          <a:xfrm>
            <a:off x="1434905" y="2493196"/>
            <a:ext cx="1097277" cy="464857"/>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Diamond 21"/>
          <p:cNvSpPr/>
          <p:nvPr/>
        </p:nvSpPr>
        <p:spPr>
          <a:xfrm>
            <a:off x="6682153" y="3377356"/>
            <a:ext cx="1603717" cy="1458213"/>
          </a:xfrm>
          <a:prstGeom prst="diamond">
            <a:avLst/>
          </a:prstGeom>
          <a:solidFill>
            <a:schemeClr val="tx1">
              <a:alpha val="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5654429" y="3219663"/>
            <a:ext cx="422814" cy="0"/>
          </a:xfrm>
          <a:prstGeom prst="line">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637625" y="3780026"/>
            <a:ext cx="422814" cy="0"/>
          </a:xfrm>
          <a:prstGeom prst="line">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654429" y="4482840"/>
            <a:ext cx="422814" cy="0"/>
          </a:xfrm>
          <a:prstGeom prst="line">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637625" y="4989584"/>
            <a:ext cx="422814" cy="0"/>
          </a:xfrm>
          <a:prstGeom prst="line">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6077243" y="3219663"/>
            <a:ext cx="0" cy="17558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2" idx="1"/>
          </p:cNvCxnSpPr>
          <p:nvPr/>
        </p:nvCxnSpPr>
        <p:spPr>
          <a:xfrm flipH="1" flipV="1">
            <a:off x="6077243" y="4097590"/>
            <a:ext cx="604910" cy="8873"/>
          </a:xfrm>
          <a:prstGeom prst="straightConnector1">
            <a:avLst/>
          </a:prstGeom>
          <a:ln w="19050">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963509" y="3728258"/>
            <a:ext cx="1078920" cy="738664"/>
          </a:xfrm>
          <a:prstGeom prst="rect">
            <a:avLst/>
          </a:prstGeom>
          <a:noFill/>
        </p:spPr>
        <p:txBody>
          <a:bodyPr wrap="square" rtlCol="0">
            <a:spAutoFit/>
          </a:bodyPr>
          <a:lstStyle/>
          <a:p>
            <a:pPr algn="ctr"/>
            <a:r>
              <a:rPr lang="en-US" sz="1400" dirty="0" smtClean="0"/>
              <a:t>Economic Production Process</a:t>
            </a:r>
            <a:endParaRPr lang="en-US" sz="1400" dirty="0"/>
          </a:p>
        </p:txBody>
      </p:sp>
      <p:sp>
        <p:nvSpPr>
          <p:cNvPr id="30" name="Rectangle 29"/>
          <p:cNvSpPr/>
          <p:nvPr/>
        </p:nvSpPr>
        <p:spPr>
          <a:xfrm>
            <a:off x="8890779" y="3714221"/>
            <a:ext cx="1181686" cy="795730"/>
          </a:xfrm>
          <a:prstGeom prst="rect">
            <a:avLst/>
          </a:prstGeom>
          <a:solidFill>
            <a:schemeClr val="tx1">
              <a:alpha val="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8935461" y="3844852"/>
            <a:ext cx="1078920" cy="523220"/>
          </a:xfrm>
          <a:prstGeom prst="rect">
            <a:avLst/>
          </a:prstGeom>
          <a:noFill/>
        </p:spPr>
        <p:txBody>
          <a:bodyPr wrap="square" rtlCol="0">
            <a:spAutoFit/>
          </a:bodyPr>
          <a:lstStyle/>
          <a:p>
            <a:pPr algn="ctr"/>
            <a:r>
              <a:rPr lang="en-US" sz="1400" dirty="0" smtClean="0"/>
              <a:t>Goods &amp; Services</a:t>
            </a:r>
            <a:endParaRPr lang="en-US" sz="1400" dirty="0"/>
          </a:p>
        </p:txBody>
      </p:sp>
      <p:cxnSp>
        <p:nvCxnSpPr>
          <p:cNvPr id="32" name="Straight Arrow Connector 31"/>
          <p:cNvCxnSpPr>
            <a:endCxn id="30" idx="1"/>
          </p:cNvCxnSpPr>
          <p:nvPr/>
        </p:nvCxnSpPr>
        <p:spPr>
          <a:xfrm>
            <a:off x="8285870" y="4106463"/>
            <a:ext cx="604909" cy="5623"/>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049195" y="4157130"/>
            <a:ext cx="886266" cy="307777"/>
          </a:xfrm>
          <a:prstGeom prst="rect">
            <a:avLst/>
          </a:prstGeom>
          <a:noFill/>
        </p:spPr>
        <p:txBody>
          <a:bodyPr wrap="square" rtlCol="0">
            <a:spAutoFit/>
          </a:bodyPr>
          <a:lstStyle/>
          <a:p>
            <a:pPr algn="ctr"/>
            <a:r>
              <a:rPr lang="en-US" sz="1400" dirty="0" smtClean="0"/>
              <a:t>GNP</a:t>
            </a:r>
            <a:endParaRPr lang="en-US" sz="1400" dirty="0"/>
          </a:p>
        </p:txBody>
      </p:sp>
      <p:sp>
        <p:nvSpPr>
          <p:cNvPr id="34" name="Rectangle 33"/>
          <p:cNvSpPr/>
          <p:nvPr/>
        </p:nvSpPr>
        <p:spPr>
          <a:xfrm>
            <a:off x="9134820" y="2733009"/>
            <a:ext cx="1181686" cy="795730"/>
          </a:xfrm>
          <a:prstGeom prst="rect">
            <a:avLst/>
          </a:prstGeom>
          <a:solidFill>
            <a:schemeClr val="tx1">
              <a:alpha val="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186203" y="2976985"/>
            <a:ext cx="1078920" cy="307777"/>
          </a:xfrm>
          <a:prstGeom prst="rect">
            <a:avLst/>
          </a:prstGeom>
          <a:noFill/>
        </p:spPr>
        <p:txBody>
          <a:bodyPr wrap="square" rtlCol="0">
            <a:spAutoFit/>
          </a:bodyPr>
          <a:lstStyle/>
          <a:p>
            <a:pPr algn="ctr"/>
            <a:r>
              <a:rPr lang="en-US" sz="1400" dirty="0" smtClean="0"/>
              <a:t>Wastes</a:t>
            </a:r>
            <a:endParaRPr lang="en-US" sz="1400" dirty="0"/>
          </a:p>
        </p:txBody>
      </p:sp>
      <p:cxnSp>
        <p:nvCxnSpPr>
          <p:cNvPr id="36" name="Straight Connector 35"/>
          <p:cNvCxnSpPr>
            <a:stCxn id="34" idx="1"/>
          </p:cNvCxnSpPr>
          <p:nvPr/>
        </p:nvCxnSpPr>
        <p:spPr>
          <a:xfrm flipH="1" flipV="1">
            <a:off x="8285870" y="3122001"/>
            <a:ext cx="848950" cy="8873"/>
          </a:xfrm>
          <a:prstGeom prst="line">
            <a:avLst/>
          </a:prstGeom>
          <a:ln w="1905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285870" y="3130874"/>
            <a:ext cx="0" cy="9667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10673870" y="3446347"/>
            <a:ext cx="1311804" cy="1236018"/>
          </a:xfrm>
          <a:prstGeom prst="ellipse">
            <a:avLst/>
          </a:prstGeom>
          <a:solidFill>
            <a:schemeClr val="tx1">
              <a:alpha val="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0784000" y="3587302"/>
            <a:ext cx="1078920" cy="954107"/>
          </a:xfrm>
          <a:prstGeom prst="rect">
            <a:avLst/>
          </a:prstGeom>
          <a:noFill/>
        </p:spPr>
        <p:txBody>
          <a:bodyPr wrap="square" rtlCol="0">
            <a:spAutoFit/>
          </a:bodyPr>
          <a:lstStyle/>
          <a:p>
            <a:pPr algn="ctr"/>
            <a:r>
              <a:rPr lang="en-US" sz="1400" dirty="0" smtClean="0"/>
              <a:t>Evolving Cultural Norms &amp; Policy</a:t>
            </a:r>
            <a:endParaRPr lang="en-US" sz="1400" dirty="0"/>
          </a:p>
        </p:txBody>
      </p:sp>
      <p:cxnSp>
        <p:nvCxnSpPr>
          <p:cNvPr id="40" name="Straight Connector 39"/>
          <p:cNvCxnSpPr>
            <a:stCxn id="9" idx="1"/>
          </p:cNvCxnSpPr>
          <p:nvPr/>
        </p:nvCxnSpPr>
        <p:spPr>
          <a:xfrm>
            <a:off x="576773" y="3219663"/>
            <a:ext cx="6639" cy="28716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576769" y="6088022"/>
            <a:ext cx="10746691" cy="32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38" idx="4"/>
          </p:cNvCxnSpPr>
          <p:nvPr/>
        </p:nvCxnSpPr>
        <p:spPr>
          <a:xfrm flipV="1">
            <a:off x="11323460" y="4682365"/>
            <a:ext cx="6312" cy="13912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0784000" y="4989584"/>
            <a:ext cx="1172566" cy="307777"/>
          </a:xfrm>
          <a:prstGeom prst="rect">
            <a:avLst/>
          </a:prstGeom>
          <a:noFill/>
        </p:spPr>
        <p:txBody>
          <a:bodyPr wrap="square" rtlCol="0">
            <a:spAutoFit/>
          </a:bodyPr>
          <a:lstStyle/>
          <a:p>
            <a:pPr algn="ctr"/>
            <a:r>
              <a:rPr lang="en-US" sz="1400" dirty="0" err="1" smtClean="0"/>
              <a:t>Inves</a:t>
            </a:r>
            <a:r>
              <a:rPr lang="en-US" sz="1400" dirty="0" smtClean="0"/>
              <a:t> </a:t>
            </a:r>
            <a:r>
              <a:rPr lang="en-US" sz="1400" dirty="0" err="1" smtClean="0"/>
              <a:t>tment</a:t>
            </a:r>
            <a:endParaRPr lang="en-US" sz="1400" dirty="0"/>
          </a:p>
        </p:txBody>
      </p:sp>
      <p:sp>
        <p:nvSpPr>
          <p:cNvPr id="44" name="TextBox 43"/>
          <p:cNvSpPr txBox="1"/>
          <p:nvPr/>
        </p:nvSpPr>
        <p:spPr>
          <a:xfrm>
            <a:off x="704548" y="6103290"/>
            <a:ext cx="6779463" cy="523220"/>
          </a:xfrm>
          <a:prstGeom prst="rect">
            <a:avLst/>
          </a:prstGeom>
          <a:noFill/>
        </p:spPr>
        <p:txBody>
          <a:bodyPr wrap="square" rtlCol="0">
            <a:spAutoFit/>
          </a:bodyPr>
          <a:lstStyle/>
          <a:p>
            <a:pPr algn="ctr"/>
            <a:r>
              <a:rPr lang="en-US" sz="1400" dirty="0" smtClean="0"/>
              <a:t>Decisions about taxes, community spending, education, science and technology, etc., based on complex property rights regimes</a:t>
            </a:r>
            <a:endParaRPr lang="en-US" sz="1400" dirty="0"/>
          </a:p>
        </p:txBody>
      </p:sp>
      <p:cxnSp>
        <p:nvCxnSpPr>
          <p:cNvPr id="45" name="Straight Arrow Connector 44"/>
          <p:cNvCxnSpPr>
            <a:stCxn id="30" idx="3"/>
            <a:endCxn id="38" idx="2"/>
          </p:cNvCxnSpPr>
          <p:nvPr/>
        </p:nvCxnSpPr>
        <p:spPr>
          <a:xfrm flipV="1">
            <a:off x="10072465" y="4064356"/>
            <a:ext cx="601405" cy="4773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10244540" y="3528739"/>
            <a:ext cx="0" cy="2848003"/>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9627190" y="6408335"/>
            <a:ext cx="1156810" cy="307777"/>
          </a:xfrm>
          <a:prstGeom prst="rect">
            <a:avLst/>
          </a:prstGeom>
          <a:noFill/>
        </p:spPr>
        <p:txBody>
          <a:bodyPr wrap="square" rtlCol="0">
            <a:spAutoFit/>
          </a:bodyPr>
          <a:lstStyle/>
          <a:p>
            <a:pPr algn="ctr"/>
            <a:r>
              <a:rPr lang="en-US" sz="1400" b="1" dirty="0" smtClean="0">
                <a:solidFill>
                  <a:srgbClr val="FF3399"/>
                </a:solidFill>
              </a:rPr>
              <a:t>Waste Heat</a:t>
            </a:r>
            <a:endParaRPr lang="en-US" sz="1400" b="1" dirty="0">
              <a:solidFill>
                <a:srgbClr val="FF3399"/>
              </a:solidFill>
            </a:endParaRPr>
          </a:p>
        </p:txBody>
      </p:sp>
      <p:cxnSp>
        <p:nvCxnSpPr>
          <p:cNvPr id="48" name="Straight Connector 47"/>
          <p:cNvCxnSpPr/>
          <p:nvPr/>
        </p:nvCxnSpPr>
        <p:spPr>
          <a:xfrm flipH="1" flipV="1">
            <a:off x="3942403" y="5841180"/>
            <a:ext cx="6302137" cy="87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3938954" y="5488789"/>
            <a:ext cx="0" cy="351323"/>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897624" y="5536019"/>
            <a:ext cx="3482670" cy="307777"/>
          </a:xfrm>
          <a:prstGeom prst="rect">
            <a:avLst/>
          </a:prstGeom>
          <a:noFill/>
        </p:spPr>
        <p:txBody>
          <a:bodyPr wrap="square" rtlCol="0">
            <a:spAutoFit/>
          </a:bodyPr>
          <a:lstStyle/>
          <a:p>
            <a:pPr algn="ctr"/>
            <a:r>
              <a:rPr lang="en-US" sz="1400" dirty="0" smtClean="0"/>
              <a:t>Negative Impacts on All Forms of Capital</a:t>
            </a:r>
            <a:endParaRPr lang="en-US" sz="1400" dirty="0"/>
          </a:p>
        </p:txBody>
      </p:sp>
      <p:sp>
        <p:nvSpPr>
          <p:cNvPr id="51" name="Rounded Rectangle 50"/>
          <p:cNvSpPr/>
          <p:nvPr/>
        </p:nvSpPr>
        <p:spPr>
          <a:xfrm>
            <a:off x="8121945" y="1365230"/>
            <a:ext cx="2194561" cy="975272"/>
          </a:xfrm>
          <a:prstGeom prst="roundRect">
            <a:avLst/>
          </a:prstGeom>
          <a:solidFill>
            <a:schemeClr val="accent1">
              <a:alpha val="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8077434" y="1575814"/>
            <a:ext cx="2277869" cy="523220"/>
          </a:xfrm>
          <a:prstGeom prst="rect">
            <a:avLst/>
          </a:prstGeom>
          <a:noFill/>
        </p:spPr>
        <p:txBody>
          <a:bodyPr wrap="square" rtlCol="0">
            <a:spAutoFit/>
          </a:bodyPr>
          <a:lstStyle/>
          <a:p>
            <a:pPr algn="ctr"/>
            <a:r>
              <a:rPr lang="en-US" sz="1400" dirty="0" smtClean="0"/>
              <a:t>Well Being</a:t>
            </a:r>
          </a:p>
          <a:p>
            <a:pPr algn="ctr"/>
            <a:r>
              <a:rPr lang="en-US" sz="1400" dirty="0" smtClean="0"/>
              <a:t>(Individual &amp; Community)</a:t>
            </a:r>
            <a:endParaRPr lang="en-US" sz="1400" dirty="0"/>
          </a:p>
        </p:txBody>
      </p:sp>
      <p:cxnSp>
        <p:nvCxnSpPr>
          <p:cNvPr id="53" name="Straight Connector 52"/>
          <p:cNvCxnSpPr>
            <a:stCxn id="38" idx="0"/>
          </p:cNvCxnSpPr>
          <p:nvPr/>
        </p:nvCxnSpPr>
        <p:spPr>
          <a:xfrm flipH="1" flipV="1">
            <a:off x="11324492" y="2166425"/>
            <a:ext cx="5280" cy="1279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10313867" y="2144751"/>
            <a:ext cx="1009593"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0378057" y="2231322"/>
            <a:ext cx="1988472" cy="646331"/>
          </a:xfrm>
          <a:prstGeom prst="rect">
            <a:avLst/>
          </a:prstGeom>
          <a:noFill/>
        </p:spPr>
        <p:txBody>
          <a:bodyPr wrap="square" rtlCol="0">
            <a:spAutoFit/>
          </a:bodyPr>
          <a:lstStyle/>
          <a:p>
            <a:pPr algn="ctr"/>
            <a:r>
              <a:rPr lang="en-US" sz="1400" dirty="0" err="1" smtClean="0"/>
              <a:t>Consu</a:t>
            </a:r>
            <a:r>
              <a:rPr lang="en-US" sz="1400" dirty="0" smtClean="0"/>
              <a:t> </a:t>
            </a:r>
            <a:r>
              <a:rPr lang="en-US" sz="1400" dirty="0" err="1" smtClean="0"/>
              <a:t>mption</a:t>
            </a:r>
            <a:endParaRPr lang="en-US" sz="1400" dirty="0" smtClean="0"/>
          </a:p>
          <a:p>
            <a:pPr algn="ctr"/>
            <a:r>
              <a:rPr lang="en-US" sz="1100" dirty="0" smtClean="0"/>
              <a:t>(Based on Changing, Adapting Preferences)</a:t>
            </a:r>
            <a:endParaRPr lang="en-US" sz="1100" dirty="0"/>
          </a:p>
        </p:txBody>
      </p:sp>
      <p:cxnSp>
        <p:nvCxnSpPr>
          <p:cNvPr id="56" name="Straight Arrow Connector 55"/>
          <p:cNvCxnSpPr>
            <a:endCxn id="34" idx="3"/>
          </p:cNvCxnSpPr>
          <p:nvPr/>
        </p:nvCxnSpPr>
        <p:spPr>
          <a:xfrm flipH="1">
            <a:off x="10316506" y="3125563"/>
            <a:ext cx="1006954" cy="531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718089" y="2415986"/>
            <a:ext cx="3030218" cy="307777"/>
          </a:xfrm>
          <a:prstGeom prst="rect">
            <a:avLst/>
          </a:prstGeom>
          <a:noFill/>
        </p:spPr>
        <p:txBody>
          <a:bodyPr wrap="square" rtlCol="0">
            <a:spAutoFit/>
          </a:bodyPr>
          <a:lstStyle/>
          <a:p>
            <a:r>
              <a:rPr lang="en-US" sz="1400" dirty="0" smtClean="0"/>
              <a:t>Individual  |  Common  |  Public</a:t>
            </a:r>
            <a:endParaRPr lang="en-US" sz="1400" dirty="0"/>
          </a:p>
        </p:txBody>
      </p:sp>
      <p:sp>
        <p:nvSpPr>
          <p:cNvPr id="58" name="TextBox 57"/>
          <p:cNvSpPr txBox="1"/>
          <p:nvPr/>
        </p:nvSpPr>
        <p:spPr>
          <a:xfrm>
            <a:off x="2442891" y="2054115"/>
            <a:ext cx="3345377" cy="338554"/>
          </a:xfrm>
          <a:prstGeom prst="rect">
            <a:avLst/>
          </a:prstGeom>
          <a:noFill/>
        </p:spPr>
        <p:txBody>
          <a:bodyPr wrap="square" rtlCol="0">
            <a:spAutoFit/>
          </a:bodyPr>
          <a:lstStyle/>
          <a:p>
            <a:r>
              <a:rPr lang="en-US" sz="1600" dirty="0" smtClean="0"/>
              <a:t>Complex Property Rights Regimes</a:t>
            </a:r>
            <a:endParaRPr lang="en-US" sz="1600" dirty="0"/>
          </a:p>
        </p:txBody>
      </p:sp>
      <p:sp>
        <p:nvSpPr>
          <p:cNvPr id="59" name="Rectangle 58"/>
          <p:cNvSpPr/>
          <p:nvPr/>
        </p:nvSpPr>
        <p:spPr>
          <a:xfrm>
            <a:off x="5778822" y="1616178"/>
            <a:ext cx="1552855" cy="994060"/>
          </a:xfrm>
          <a:prstGeom prst="rect">
            <a:avLst/>
          </a:prstGeom>
          <a:solidFill>
            <a:schemeClr val="tx1">
              <a:alpha val="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6048511" y="1741184"/>
            <a:ext cx="1078920" cy="738664"/>
          </a:xfrm>
          <a:prstGeom prst="rect">
            <a:avLst/>
          </a:prstGeom>
          <a:noFill/>
        </p:spPr>
        <p:txBody>
          <a:bodyPr wrap="square" rtlCol="0">
            <a:spAutoFit/>
          </a:bodyPr>
          <a:lstStyle/>
          <a:p>
            <a:pPr algn="ctr"/>
            <a:r>
              <a:rPr lang="en-US" sz="1400" dirty="0" smtClean="0"/>
              <a:t>Ecological Services / Amenities</a:t>
            </a:r>
            <a:endParaRPr lang="en-US" sz="1400" dirty="0"/>
          </a:p>
        </p:txBody>
      </p:sp>
      <p:cxnSp>
        <p:nvCxnSpPr>
          <p:cNvPr id="61" name="Straight Connector 60"/>
          <p:cNvCxnSpPr/>
          <p:nvPr/>
        </p:nvCxnSpPr>
        <p:spPr>
          <a:xfrm flipV="1">
            <a:off x="5673743" y="3026031"/>
            <a:ext cx="878537" cy="159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endCxn id="59" idx="2"/>
          </p:cNvCxnSpPr>
          <p:nvPr/>
        </p:nvCxnSpPr>
        <p:spPr>
          <a:xfrm flipV="1">
            <a:off x="6552280" y="2610238"/>
            <a:ext cx="2970" cy="415793"/>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58" idx="0"/>
          </p:cNvCxnSpPr>
          <p:nvPr/>
        </p:nvCxnSpPr>
        <p:spPr>
          <a:xfrm flipH="1" flipV="1">
            <a:off x="4115579" y="1522325"/>
            <a:ext cx="1" cy="531790"/>
          </a:xfrm>
          <a:prstGeom prst="line">
            <a:avLst/>
          </a:prstGeom>
          <a:ln w="19050">
            <a:solidFill>
              <a:schemeClr val="tx1"/>
            </a:solidFill>
            <a:tailEnd w="lg"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4115579" y="1522325"/>
            <a:ext cx="4006366"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endCxn id="52" idx="1"/>
          </p:cNvCxnSpPr>
          <p:nvPr/>
        </p:nvCxnSpPr>
        <p:spPr>
          <a:xfrm flipV="1">
            <a:off x="7331677" y="1837424"/>
            <a:ext cx="745757" cy="1951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22" idx="0"/>
          </p:cNvCxnSpPr>
          <p:nvPr/>
        </p:nvCxnSpPr>
        <p:spPr>
          <a:xfrm flipH="1" flipV="1">
            <a:off x="7484011" y="2144078"/>
            <a:ext cx="1" cy="12332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7484011" y="2144751"/>
            <a:ext cx="643855"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6963509" y="2877653"/>
            <a:ext cx="21713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6963509" y="2610238"/>
            <a:ext cx="0" cy="267415"/>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8567225" y="1109573"/>
            <a:ext cx="0" cy="2556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1845213" y="1125416"/>
            <a:ext cx="6736080" cy="1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845213" y="1139356"/>
            <a:ext cx="0" cy="25318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1845213" y="3671192"/>
            <a:ext cx="693608"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1853576" y="1143805"/>
            <a:ext cx="3833128" cy="307777"/>
          </a:xfrm>
          <a:prstGeom prst="rect">
            <a:avLst/>
          </a:prstGeom>
          <a:noFill/>
        </p:spPr>
        <p:txBody>
          <a:bodyPr wrap="square" rtlCol="0">
            <a:spAutoFit/>
          </a:bodyPr>
          <a:lstStyle/>
          <a:p>
            <a:pPr algn="ctr"/>
            <a:r>
              <a:rPr lang="en-US" sz="1400" dirty="0" smtClean="0"/>
              <a:t>Positive Impacts on Human Capital Capacity</a:t>
            </a:r>
            <a:endParaRPr lang="en-US" sz="1400" dirty="0"/>
          </a:p>
        </p:txBody>
      </p:sp>
      <p:cxnSp>
        <p:nvCxnSpPr>
          <p:cNvPr id="75" name="Straight Arrow Connector 74"/>
          <p:cNvCxnSpPr>
            <a:stCxn id="34" idx="0"/>
          </p:cNvCxnSpPr>
          <p:nvPr/>
        </p:nvCxnSpPr>
        <p:spPr>
          <a:xfrm flipV="1">
            <a:off x="9725663" y="2340502"/>
            <a:ext cx="0" cy="392507"/>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0" y="0"/>
            <a:ext cx="4639312" cy="307777"/>
          </a:xfrm>
          <a:prstGeom prst="rect">
            <a:avLst/>
          </a:prstGeom>
          <a:noFill/>
        </p:spPr>
        <p:txBody>
          <a:bodyPr wrap="square" rtlCol="0">
            <a:spAutoFit/>
          </a:bodyPr>
          <a:lstStyle/>
          <a:p>
            <a:r>
              <a:rPr lang="en-US" sz="1400" dirty="0" err="1" smtClean="0"/>
              <a:t>Costanza</a:t>
            </a:r>
            <a:r>
              <a:rPr lang="en-US" sz="1400" dirty="0" smtClean="0"/>
              <a:t>, R., June 2001. Bioscience, Vol. 51, No. 6</a:t>
            </a:r>
            <a:endParaRPr lang="en-US" dirty="0"/>
          </a:p>
        </p:txBody>
      </p:sp>
      <p:sp>
        <p:nvSpPr>
          <p:cNvPr id="77" name="TextBox 76"/>
          <p:cNvSpPr txBox="1"/>
          <p:nvPr/>
        </p:nvSpPr>
        <p:spPr>
          <a:xfrm>
            <a:off x="10865476" y="753228"/>
            <a:ext cx="1326524" cy="1015663"/>
          </a:xfrm>
          <a:prstGeom prst="rect">
            <a:avLst/>
          </a:prstGeom>
          <a:noFill/>
        </p:spPr>
        <p:txBody>
          <a:bodyPr wrap="square" rtlCol="0">
            <a:spAutoFit/>
          </a:bodyPr>
          <a:lstStyle/>
          <a:p>
            <a:r>
              <a:rPr lang="en-US" sz="6000" dirty="0" smtClean="0">
                <a:latin typeface="Calibri" panose="020F0502020204030204" pitchFamily="34" charset="0"/>
              </a:rPr>
              <a:t>J2$</a:t>
            </a:r>
            <a:endParaRPr lang="en-US" sz="6000" dirty="0">
              <a:latin typeface="Calibri" panose="020F0502020204030204" pitchFamily="34" charset="0"/>
            </a:endParaRPr>
          </a:p>
        </p:txBody>
      </p:sp>
    </p:spTree>
    <p:extLst>
      <p:ext uri="{BB962C8B-B14F-4D97-AF65-F5344CB8AC3E}">
        <p14:creationId xmlns:p14="http://schemas.microsoft.com/office/powerpoint/2010/main" val="2552072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513" y="457200"/>
            <a:ext cx="9378287" cy="1143000"/>
          </a:xfrm>
        </p:spPr>
        <p:txBody>
          <a:bodyPr>
            <a:normAutofit/>
          </a:bodyPr>
          <a:lstStyle/>
          <a:p>
            <a:pPr eaLnBrk="1" hangingPunct="1">
              <a:defRPr/>
            </a:pPr>
            <a:r>
              <a:rPr lang="en-US" sz="3600" dirty="0">
                <a:solidFill>
                  <a:schemeClr val="accent1">
                    <a:lumMod val="50000"/>
                  </a:schemeClr>
                </a:solidFill>
              </a:rPr>
              <a:t>Why have Emissions Decreased so Much for RGGI Plants?</a:t>
            </a:r>
          </a:p>
        </p:txBody>
      </p:sp>
      <p:sp>
        <p:nvSpPr>
          <p:cNvPr id="3" name="Content Placeholder 2"/>
          <p:cNvSpPr>
            <a:spLocks noGrp="1"/>
          </p:cNvSpPr>
          <p:nvPr>
            <p:ph idx="1"/>
          </p:nvPr>
        </p:nvSpPr>
        <p:spPr>
          <a:xfrm>
            <a:off x="559558" y="1764587"/>
            <a:ext cx="10658902" cy="4873625"/>
          </a:xfrm>
        </p:spPr>
        <p:txBody>
          <a:bodyPr>
            <a:normAutofit/>
          </a:bodyPr>
          <a:lstStyle/>
          <a:p>
            <a:pPr>
              <a:spcBef>
                <a:spcPts val="1776"/>
              </a:spcBef>
              <a:defRPr/>
            </a:pPr>
            <a:r>
              <a:rPr lang="en-US" dirty="0"/>
              <a:t>The most important source is fuel substitution with energy efficiency next.</a:t>
            </a:r>
          </a:p>
          <a:p>
            <a:pPr>
              <a:spcBef>
                <a:spcPts val="1776"/>
              </a:spcBef>
              <a:defRPr/>
            </a:pPr>
            <a:r>
              <a:rPr lang="en-US" dirty="0"/>
              <a:t> From 2005 to 2017:</a:t>
            </a:r>
          </a:p>
          <a:p>
            <a:pPr lvl="1">
              <a:spcBef>
                <a:spcPts val="1776"/>
              </a:spcBef>
              <a:defRPr/>
            </a:pPr>
            <a:r>
              <a:rPr lang="en-US" dirty="0"/>
              <a:t>Kilowatt-hours generated from high carbon fossil fuels (mainly coal and oil) experienced a sharp decline.</a:t>
            </a:r>
          </a:p>
          <a:p>
            <a:pPr lvl="1">
              <a:spcBef>
                <a:spcPts val="1776"/>
              </a:spcBef>
              <a:defRPr/>
            </a:pPr>
            <a:r>
              <a:rPr lang="en-US" dirty="0"/>
              <a:t>Electricity generated from </a:t>
            </a:r>
            <a:r>
              <a:rPr lang="en-US" dirty="0">
                <a:solidFill>
                  <a:schemeClr val="accent1"/>
                </a:solidFill>
              </a:rPr>
              <a:t>natural gas</a:t>
            </a:r>
            <a:r>
              <a:rPr lang="en-US" dirty="0"/>
              <a:t>--a cleaner fossil fuel—increased.</a:t>
            </a:r>
            <a:endParaRPr lang="en-US" dirty="0">
              <a:solidFill>
                <a:schemeClr val="accent1"/>
              </a:solidFill>
            </a:endParaRPr>
          </a:p>
          <a:p>
            <a:pPr lvl="1">
              <a:spcBef>
                <a:spcPts val="1776"/>
              </a:spcBef>
              <a:defRPr/>
            </a:pPr>
            <a:r>
              <a:rPr lang="en-US" dirty="0"/>
              <a:t>Kilowatt hours generated </a:t>
            </a:r>
            <a:r>
              <a:rPr lang="en-US" dirty="0">
                <a:solidFill>
                  <a:schemeClr val="accent1"/>
                </a:solidFill>
              </a:rPr>
              <a:t>from wood, wind and solar </a:t>
            </a:r>
            <a:r>
              <a:rPr lang="en-US" dirty="0"/>
              <a:t>increased.</a:t>
            </a:r>
          </a:p>
          <a:p>
            <a:pPr lvl="1">
              <a:spcBef>
                <a:spcPts val="1776"/>
              </a:spcBef>
              <a:defRPr/>
            </a:pPr>
            <a:r>
              <a:rPr lang="en-US" dirty="0"/>
              <a:t>Energy efficiency lowered emissions per unit output. </a:t>
            </a:r>
          </a:p>
          <a:p>
            <a:pPr eaLnBrk="1" hangingPunct="1">
              <a:defRPr/>
            </a:pPr>
            <a:endParaRPr lang="en-US" dirty="0"/>
          </a:p>
        </p:txBody>
      </p:sp>
      <p:sp>
        <p:nvSpPr>
          <p:cNvPr id="4" name="Slide Number Placeholder 3">
            <a:extLst>
              <a:ext uri="{FF2B5EF4-FFF2-40B4-BE49-F238E27FC236}">
                <a16:creationId xmlns:a16="http://schemas.microsoft.com/office/drawing/2014/main" id="{CF2F2492-060A-8743-B25F-448305BE35DF}"/>
              </a:ext>
            </a:extLst>
          </p:cNvPr>
          <p:cNvSpPr>
            <a:spLocks noGrp="1"/>
          </p:cNvSpPr>
          <p:nvPr>
            <p:ph type="sldNum" sz="quarter" idx="12"/>
          </p:nvPr>
        </p:nvSpPr>
        <p:spPr/>
        <p:txBody>
          <a:bodyPr/>
          <a:lstStyle/>
          <a:p>
            <a:fld id="{7EA2C0F2-B0A0-7648-AF2F-E4FE7A833CC7}" type="slidenum">
              <a:rPr lang="en-US">
                <a:solidFill>
                  <a:srgbClr val="04617B">
                    <a:shade val="90000"/>
                  </a:srgbClr>
                </a:solidFill>
                <a:latin typeface="Constantia"/>
              </a:rPr>
              <a:pPr/>
              <a:t>30</a:t>
            </a:fld>
            <a:endParaRPr lang="en-US">
              <a:solidFill>
                <a:srgbClr val="04617B">
                  <a:shade val="90000"/>
                </a:srgbClr>
              </a:solidFill>
              <a:latin typeface="Constantia"/>
            </a:endParaRPr>
          </a:p>
        </p:txBody>
      </p:sp>
    </p:spTree>
    <p:extLst>
      <p:ext uri="{BB962C8B-B14F-4D97-AF65-F5344CB8AC3E}">
        <p14:creationId xmlns:p14="http://schemas.microsoft.com/office/powerpoint/2010/main" val="8487296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97076-E21A-1541-B140-38E29191A388}"/>
              </a:ext>
            </a:extLst>
          </p:cNvPr>
          <p:cNvSpPr>
            <a:spLocks noGrp="1"/>
          </p:cNvSpPr>
          <p:nvPr>
            <p:ph type="title"/>
          </p:nvPr>
        </p:nvSpPr>
        <p:spPr>
          <a:xfrm>
            <a:off x="614148" y="423081"/>
            <a:ext cx="11163869" cy="873456"/>
          </a:xfrm>
        </p:spPr>
        <p:txBody>
          <a:bodyPr>
            <a:normAutofit fontScale="90000"/>
          </a:bodyPr>
          <a:lstStyle/>
          <a:p>
            <a:r>
              <a:rPr lang="en-US" dirty="0" smtClean="0"/>
              <a:t>Are </a:t>
            </a:r>
            <a:r>
              <a:rPr lang="en-US" dirty="0"/>
              <a:t>all these emissions reductions due to RGGI</a:t>
            </a:r>
            <a:r>
              <a:rPr lang="en-US" dirty="0" smtClean="0"/>
              <a:t>?</a:t>
            </a:r>
            <a:endParaRPr lang="en-US" dirty="0"/>
          </a:p>
        </p:txBody>
      </p:sp>
      <p:sp>
        <p:nvSpPr>
          <p:cNvPr id="3" name="Content Placeholder 2">
            <a:extLst>
              <a:ext uri="{FF2B5EF4-FFF2-40B4-BE49-F238E27FC236}">
                <a16:creationId xmlns:a16="http://schemas.microsoft.com/office/drawing/2014/main" id="{021C9A06-CDBD-3546-BB57-DC2264543717}"/>
              </a:ext>
            </a:extLst>
          </p:cNvPr>
          <p:cNvSpPr>
            <a:spLocks noGrp="1"/>
          </p:cNvSpPr>
          <p:nvPr>
            <p:ph idx="1"/>
          </p:nvPr>
        </p:nvSpPr>
        <p:spPr>
          <a:xfrm>
            <a:off x="614148" y="1419367"/>
            <a:ext cx="11163869" cy="4148920"/>
          </a:xfrm>
        </p:spPr>
        <p:txBody>
          <a:bodyPr>
            <a:noAutofit/>
          </a:bodyPr>
          <a:lstStyle/>
          <a:p>
            <a:r>
              <a:rPr lang="en-US" sz="2800" dirty="0"/>
              <a:t>No. Not all of this reduction can be attributed solely to RGGI (the wider availability of cheaper natural gas due to fracking, for example) played a role. </a:t>
            </a:r>
          </a:p>
          <a:p>
            <a:r>
              <a:rPr lang="en-US" sz="2800" dirty="0" smtClean="0"/>
              <a:t>There is a published study that </a:t>
            </a:r>
            <a:r>
              <a:rPr lang="en-US" sz="2800" dirty="0"/>
              <a:t>tries to sort this out is by Brian Murray and Peter </a:t>
            </a:r>
            <a:r>
              <a:rPr lang="en-US" sz="2800" dirty="0" err="1"/>
              <a:t>Maniloff</a:t>
            </a:r>
            <a:r>
              <a:rPr lang="en-US" sz="2800" dirty="0"/>
              <a:t> of Duke University published in the journal </a:t>
            </a:r>
            <a:r>
              <a:rPr lang="en-US" sz="2800" b="1" i="1" u="sng" dirty="0"/>
              <a:t>Energy Economics</a:t>
            </a:r>
            <a:r>
              <a:rPr lang="en-US" sz="2800" dirty="0"/>
              <a:t>. </a:t>
            </a:r>
          </a:p>
          <a:p>
            <a:r>
              <a:rPr lang="en-US" sz="2800" dirty="0"/>
              <a:t>They find (by comparing the RGGI states with others and trying to control for other policies and natural gas via an econometric analysis) that RGGI is responsible for about half of the reduction.</a:t>
            </a:r>
          </a:p>
        </p:txBody>
      </p:sp>
      <p:sp>
        <p:nvSpPr>
          <p:cNvPr id="4" name="Rectangle 3">
            <a:extLst>
              <a:ext uri="{FF2B5EF4-FFF2-40B4-BE49-F238E27FC236}">
                <a16:creationId xmlns:a16="http://schemas.microsoft.com/office/drawing/2014/main" id="{76DE2B97-C733-5D43-9788-0AF4E94B9E6D}"/>
              </a:ext>
            </a:extLst>
          </p:cNvPr>
          <p:cNvSpPr/>
          <p:nvPr/>
        </p:nvSpPr>
        <p:spPr>
          <a:xfrm>
            <a:off x="832513" y="5800249"/>
            <a:ext cx="10749887" cy="523220"/>
          </a:xfrm>
          <a:prstGeom prst="rect">
            <a:avLst/>
          </a:prstGeom>
        </p:spPr>
        <p:txBody>
          <a:bodyPr wrap="square">
            <a:spAutoFit/>
          </a:bodyPr>
          <a:lstStyle/>
          <a:p>
            <a:r>
              <a:rPr lang="en-US" sz="1400" dirty="0">
                <a:solidFill>
                  <a:prstClr val="black"/>
                </a:solidFill>
                <a:latin typeface="Constantia"/>
              </a:rPr>
              <a:t>Source: Brian C. Murray and Peter T. </a:t>
            </a:r>
            <a:r>
              <a:rPr lang="en-US" sz="1400" dirty="0" err="1">
                <a:solidFill>
                  <a:prstClr val="black"/>
                </a:solidFill>
                <a:latin typeface="Constantia"/>
              </a:rPr>
              <a:t>Maniloff</a:t>
            </a:r>
            <a:r>
              <a:rPr lang="en-US" sz="1400" dirty="0">
                <a:solidFill>
                  <a:prstClr val="black"/>
                </a:solidFill>
                <a:latin typeface="Constantia"/>
              </a:rPr>
              <a:t> “Why have greenhouse emissions in RGGI states declined? An econometric attribution to economic, energy market, and policy factors” </a:t>
            </a:r>
            <a:r>
              <a:rPr lang="en-US" sz="1400" u="sng" dirty="0">
                <a:solidFill>
                  <a:prstClr val="black"/>
                </a:solidFill>
                <a:latin typeface="Constantia"/>
              </a:rPr>
              <a:t>Energy Economics</a:t>
            </a:r>
            <a:r>
              <a:rPr lang="en-US" sz="1400" dirty="0">
                <a:solidFill>
                  <a:prstClr val="black"/>
                </a:solidFill>
                <a:latin typeface="Constantia"/>
              </a:rPr>
              <a:t>, Volume 51, (September 2015): 581-589</a:t>
            </a:r>
          </a:p>
        </p:txBody>
      </p:sp>
      <p:sp>
        <p:nvSpPr>
          <p:cNvPr id="5" name="Slide Number Placeholder 4">
            <a:extLst>
              <a:ext uri="{FF2B5EF4-FFF2-40B4-BE49-F238E27FC236}">
                <a16:creationId xmlns:a16="http://schemas.microsoft.com/office/drawing/2014/main" id="{B88465AD-518C-9D46-ADE8-09E81B0FECE9}"/>
              </a:ext>
            </a:extLst>
          </p:cNvPr>
          <p:cNvSpPr>
            <a:spLocks noGrp="1"/>
          </p:cNvSpPr>
          <p:nvPr>
            <p:ph type="sldNum" sz="quarter" idx="12"/>
          </p:nvPr>
        </p:nvSpPr>
        <p:spPr/>
        <p:txBody>
          <a:bodyPr/>
          <a:lstStyle/>
          <a:p>
            <a:fld id="{7EA2C0F2-B0A0-7648-AF2F-E4FE7A833CC7}" type="slidenum">
              <a:rPr lang="en-US">
                <a:solidFill>
                  <a:srgbClr val="04617B">
                    <a:shade val="90000"/>
                  </a:srgbClr>
                </a:solidFill>
                <a:latin typeface="Constantia"/>
              </a:rPr>
              <a:pPr/>
              <a:t>31</a:t>
            </a:fld>
            <a:endParaRPr lang="en-US">
              <a:solidFill>
                <a:srgbClr val="04617B">
                  <a:shade val="90000"/>
                </a:srgbClr>
              </a:solidFill>
              <a:latin typeface="Constantia"/>
            </a:endParaRPr>
          </a:p>
        </p:txBody>
      </p:sp>
    </p:spTree>
    <p:extLst>
      <p:ext uri="{BB962C8B-B14F-4D97-AF65-F5344CB8AC3E}">
        <p14:creationId xmlns:p14="http://schemas.microsoft.com/office/powerpoint/2010/main" val="4142194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E85B3-DD58-8B44-9C54-7D318D1A1311}"/>
              </a:ext>
            </a:extLst>
          </p:cNvPr>
          <p:cNvSpPr>
            <a:spLocks noGrp="1"/>
          </p:cNvSpPr>
          <p:nvPr>
            <p:ph type="title"/>
          </p:nvPr>
        </p:nvSpPr>
        <p:spPr>
          <a:xfrm>
            <a:off x="609600" y="704088"/>
            <a:ext cx="10972800" cy="551506"/>
          </a:xfrm>
        </p:spPr>
        <p:txBody>
          <a:bodyPr>
            <a:normAutofit fontScale="90000"/>
          </a:bodyPr>
          <a:lstStyle/>
          <a:p>
            <a:r>
              <a:rPr lang="en-US" dirty="0"/>
              <a:t>What about Leakage in RGGI?</a:t>
            </a:r>
          </a:p>
        </p:txBody>
      </p:sp>
      <p:sp>
        <p:nvSpPr>
          <p:cNvPr id="3" name="Content Placeholder 2">
            <a:extLst>
              <a:ext uri="{FF2B5EF4-FFF2-40B4-BE49-F238E27FC236}">
                <a16:creationId xmlns:a16="http://schemas.microsoft.com/office/drawing/2014/main" id="{7DEF0F89-07C3-334A-9DEF-BE2941CBB2C2}"/>
              </a:ext>
            </a:extLst>
          </p:cNvPr>
          <p:cNvSpPr>
            <a:spLocks noGrp="1"/>
          </p:cNvSpPr>
          <p:nvPr>
            <p:ph idx="1"/>
          </p:nvPr>
        </p:nvSpPr>
        <p:spPr>
          <a:xfrm>
            <a:off x="327546" y="1935480"/>
            <a:ext cx="11864454" cy="4389120"/>
          </a:xfrm>
        </p:spPr>
        <p:txBody>
          <a:bodyPr>
            <a:normAutofit fontScale="92500"/>
          </a:bodyPr>
          <a:lstStyle/>
          <a:p>
            <a:r>
              <a:rPr lang="en-US" dirty="0"/>
              <a:t>When RGGI was initiated, concern about leakage was high.</a:t>
            </a:r>
          </a:p>
          <a:p>
            <a:r>
              <a:rPr lang="en-US" dirty="0"/>
              <a:t>What is leakage?</a:t>
            </a:r>
          </a:p>
          <a:p>
            <a:pPr lvl="1"/>
            <a:r>
              <a:rPr lang="en-US" dirty="0"/>
              <a:t>It is the amount of emissions reduction from generation in the regulated region that is actually due to </a:t>
            </a:r>
            <a:r>
              <a:rPr lang="en-US" u="sng" dirty="0"/>
              <a:t>shifting</a:t>
            </a:r>
            <a:r>
              <a:rPr lang="en-US" dirty="0"/>
              <a:t> generation to plants outside the region, which are not covered by the regulation. </a:t>
            </a:r>
          </a:p>
          <a:p>
            <a:r>
              <a:rPr lang="en-US" dirty="0"/>
              <a:t>Why does it matter?</a:t>
            </a:r>
          </a:p>
          <a:p>
            <a:pPr lvl="1"/>
            <a:r>
              <a:rPr lang="en-US" dirty="0"/>
              <a:t>The concern is that imports from dirtier plants would be cheaper (due to their ability to avoid the RGGI regulation) and hence more attractive than in-region generation.</a:t>
            </a:r>
          </a:p>
          <a:p>
            <a:pPr lvl="1"/>
            <a:r>
              <a:rPr lang="en-US" dirty="0"/>
              <a:t> Leakage from dirtier plants would make the </a:t>
            </a:r>
            <a:r>
              <a:rPr lang="en-US" u="sng" dirty="0"/>
              <a:t>actual</a:t>
            </a:r>
            <a:r>
              <a:rPr lang="en-US" dirty="0"/>
              <a:t> emissions reduction (that counted the shifting) less than the </a:t>
            </a:r>
            <a:r>
              <a:rPr lang="en-US" u="sng" dirty="0"/>
              <a:t>reported</a:t>
            </a:r>
            <a:r>
              <a:rPr lang="en-US" dirty="0"/>
              <a:t> emissions reduction (that didn’t count it).</a:t>
            </a:r>
          </a:p>
          <a:p>
            <a:pPr lvl="1"/>
            <a:endParaRPr lang="en-US" dirty="0"/>
          </a:p>
        </p:txBody>
      </p:sp>
      <p:sp>
        <p:nvSpPr>
          <p:cNvPr id="4" name="Slide Number Placeholder 3">
            <a:extLst>
              <a:ext uri="{FF2B5EF4-FFF2-40B4-BE49-F238E27FC236}">
                <a16:creationId xmlns:a16="http://schemas.microsoft.com/office/drawing/2014/main" id="{671B86E2-B5F0-9549-B794-3E830A635332}"/>
              </a:ext>
            </a:extLst>
          </p:cNvPr>
          <p:cNvSpPr>
            <a:spLocks noGrp="1"/>
          </p:cNvSpPr>
          <p:nvPr>
            <p:ph type="sldNum" sz="quarter" idx="12"/>
          </p:nvPr>
        </p:nvSpPr>
        <p:spPr/>
        <p:txBody>
          <a:bodyPr/>
          <a:lstStyle/>
          <a:p>
            <a:fld id="{7EA2C0F2-B0A0-7648-AF2F-E4FE7A833CC7}" type="slidenum">
              <a:rPr lang="en-US">
                <a:solidFill>
                  <a:srgbClr val="04617B">
                    <a:shade val="90000"/>
                  </a:srgbClr>
                </a:solidFill>
                <a:latin typeface="Constantia"/>
              </a:rPr>
              <a:pPr/>
              <a:t>32</a:t>
            </a:fld>
            <a:endParaRPr lang="en-US">
              <a:solidFill>
                <a:srgbClr val="04617B">
                  <a:shade val="90000"/>
                </a:srgbClr>
              </a:solidFill>
              <a:latin typeface="Constantia"/>
            </a:endParaRPr>
          </a:p>
        </p:txBody>
      </p:sp>
    </p:spTree>
    <p:extLst>
      <p:ext uri="{BB962C8B-B14F-4D97-AF65-F5344CB8AC3E}">
        <p14:creationId xmlns:p14="http://schemas.microsoft.com/office/powerpoint/2010/main" val="18662227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96B16-30BB-F94C-9767-69204AF28F26}"/>
              </a:ext>
            </a:extLst>
          </p:cNvPr>
          <p:cNvSpPr>
            <a:spLocks noGrp="1"/>
          </p:cNvSpPr>
          <p:nvPr>
            <p:ph type="title"/>
          </p:nvPr>
        </p:nvSpPr>
        <p:spPr>
          <a:xfrm>
            <a:off x="609600" y="704088"/>
            <a:ext cx="10972800" cy="756222"/>
          </a:xfrm>
        </p:spPr>
        <p:txBody>
          <a:bodyPr>
            <a:normAutofit fontScale="90000"/>
          </a:bodyPr>
          <a:lstStyle/>
          <a:p>
            <a:r>
              <a:rPr lang="en-US" dirty="0"/>
              <a:t>RGGI Leakage: The Evidence</a:t>
            </a:r>
          </a:p>
        </p:txBody>
      </p:sp>
      <p:sp>
        <p:nvSpPr>
          <p:cNvPr id="3" name="Content Placeholder 2">
            <a:extLst>
              <a:ext uri="{FF2B5EF4-FFF2-40B4-BE49-F238E27FC236}">
                <a16:creationId xmlns:a16="http://schemas.microsoft.com/office/drawing/2014/main" id="{8EF13ABE-208D-0A46-908A-882442BF8034}"/>
              </a:ext>
            </a:extLst>
          </p:cNvPr>
          <p:cNvSpPr>
            <a:spLocks noGrp="1"/>
          </p:cNvSpPr>
          <p:nvPr>
            <p:ph idx="1"/>
          </p:nvPr>
        </p:nvSpPr>
        <p:spPr>
          <a:xfrm>
            <a:off x="395785" y="1705970"/>
            <a:ext cx="11450472" cy="4080681"/>
          </a:xfrm>
        </p:spPr>
        <p:txBody>
          <a:bodyPr>
            <a:noAutofit/>
          </a:bodyPr>
          <a:lstStyle/>
          <a:p>
            <a:r>
              <a:rPr lang="en-US" sz="2800" dirty="0"/>
              <a:t>Net imports into the region </a:t>
            </a:r>
            <a:r>
              <a:rPr lang="en-US" sz="2800" u="sng" dirty="0"/>
              <a:t>have</a:t>
            </a:r>
            <a:r>
              <a:rPr lang="en-US" sz="2800" dirty="0"/>
              <a:t> increased since the program was initiated.</a:t>
            </a:r>
          </a:p>
          <a:p>
            <a:r>
              <a:rPr lang="en-US" sz="2800" dirty="0"/>
              <a:t>However, the bulk of the imports have come from Canadian power sources (including hydro) that have LOWER emissions than the RGGI per kilowatt-hour average. (A relatively small amount </a:t>
            </a:r>
            <a:r>
              <a:rPr lang="en-US" sz="2800" u="sng" dirty="0"/>
              <a:t>did</a:t>
            </a:r>
            <a:r>
              <a:rPr lang="en-US" sz="2800" dirty="0"/>
              <a:t> come from Pennsylvania and it </a:t>
            </a:r>
            <a:r>
              <a:rPr lang="en-US" sz="2800" u="sng" dirty="0"/>
              <a:t>did</a:t>
            </a:r>
            <a:r>
              <a:rPr lang="en-US" sz="2800" dirty="0"/>
              <a:t> have higher emissions per kilowatt-hour).</a:t>
            </a:r>
          </a:p>
          <a:p>
            <a:r>
              <a:rPr lang="en-US" sz="2800" dirty="0"/>
              <a:t>Hence in RGGI the imports have overall caused emissions to be lower than they would have if all the power had been generated within the RGGI region.</a:t>
            </a:r>
          </a:p>
          <a:p>
            <a:pPr marL="0" indent="0">
              <a:buNone/>
            </a:pPr>
            <a:endParaRPr lang="en-US" sz="1600" dirty="0"/>
          </a:p>
          <a:p>
            <a:pPr marL="0" indent="0">
              <a:buNone/>
            </a:pPr>
            <a:r>
              <a:rPr lang="en-US" sz="3200" dirty="0"/>
              <a:t> </a:t>
            </a:r>
          </a:p>
        </p:txBody>
      </p:sp>
      <p:sp>
        <p:nvSpPr>
          <p:cNvPr id="4" name="TextBox 3">
            <a:extLst>
              <a:ext uri="{FF2B5EF4-FFF2-40B4-BE49-F238E27FC236}">
                <a16:creationId xmlns:a16="http://schemas.microsoft.com/office/drawing/2014/main" id="{6818F0A6-0E75-8840-8C0F-48A980FD221C}"/>
              </a:ext>
            </a:extLst>
          </p:cNvPr>
          <p:cNvSpPr txBox="1"/>
          <p:nvPr/>
        </p:nvSpPr>
        <p:spPr>
          <a:xfrm>
            <a:off x="609600" y="5954138"/>
            <a:ext cx="8959067" cy="584775"/>
          </a:xfrm>
          <a:prstGeom prst="rect">
            <a:avLst/>
          </a:prstGeom>
          <a:noFill/>
        </p:spPr>
        <p:txBody>
          <a:bodyPr wrap="square" rtlCol="0">
            <a:spAutoFit/>
          </a:bodyPr>
          <a:lstStyle/>
          <a:p>
            <a:r>
              <a:rPr lang="en-US" sz="1600" dirty="0">
                <a:solidFill>
                  <a:prstClr val="black"/>
                </a:solidFill>
                <a:latin typeface="Constantia"/>
              </a:rPr>
              <a:t>Source: CO2Emissions from Electricity Generation and Imports in the Regional Greenhouse Gas Initiative, Published, August, 2016 </a:t>
            </a:r>
          </a:p>
        </p:txBody>
      </p:sp>
      <p:sp>
        <p:nvSpPr>
          <p:cNvPr id="5" name="Slide Number Placeholder 4">
            <a:extLst>
              <a:ext uri="{FF2B5EF4-FFF2-40B4-BE49-F238E27FC236}">
                <a16:creationId xmlns:a16="http://schemas.microsoft.com/office/drawing/2014/main" id="{EF4A6BB0-A77F-2E41-B1B7-ADED853AF103}"/>
              </a:ext>
            </a:extLst>
          </p:cNvPr>
          <p:cNvSpPr>
            <a:spLocks noGrp="1"/>
          </p:cNvSpPr>
          <p:nvPr>
            <p:ph type="sldNum" sz="quarter" idx="12"/>
          </p:nvPr>
        </p:nvSpPr>
        <p:spPr/>
        <p:txBody>
          <a:bodyPr/>
          <a:lstStyle/>
          <a:p>
            <a:fld id="{7EA2C0F2-B0A0-7648-AF2F-E4FE7A833CC7}" type="slidenum">
              <a:rPr lang="en-US">
                <a:solidFill>
                  <a:srgbClr val="04617B">
                    <a:shade val="90000"/>
                  </a:srgbClr>
                </a:solidFill>
                <a:latin typeface="Constantia"/>
              </a:rPr>
              <a:pPr/>
              <a:t>33</a:t>
            </a:fld>
            <a:endParaRPr lang="en-US">
              <a:solidFill>
                <a:srgbClr val="04617B">
                  <a:shade val="90000"/>
                </a:srgbClr>
              </a:solidFill>
              <a:latin typeface="Constantia"/>
            </a:endParaRPr>
          </a:p>
        </p:txBody>
      </p:sp>
    </p:spTree>
    <p:extLst>
      <p:ext uri="{BB962C8B-B14F-4D97-AF65-F5344CB8AC3E}">
        <p14:creationId xmlns:p14="http://schemas.microsoft.com/office/powerpoint/2010/main" val="23598263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F1D71-D590-594B-BEC9-DA7B5CDE6A22}"/>
              </a:ext>
            </a:extLst>
          </p:cNvPr>
          <p:cNvSpPr>
            <a:spLocks noGrp="1"/>
          </p:cNvSpPr>
          <p:nvPr>
            <p:ph type="title"/>
          </p:nvPr>
        </p:nvSpPr>
        <p:spPr>
          <a:xfrm>
            <a:off x="609600" y="349246"/>
            <a:ext cx="10972800" cy="715279"/>
          </a:xfrm>
        </p:spPr>
        <p:txBody>
          <a:bodyPr>
            <a:normAutofit fontScale="90000"/>
          </a:bodyPr>
          <a:lstStyle/>
          <a:p>
            <a:r>
              <a:rPr lang="en-US" dirty="0"/>
              <a:t>The Future of RGGI</a:t>
            </a:r>
          </a:p>
        </p:txBody>
      </p:sp>
      <p:sp>
        <p:nvSpPr>
          <p:cNvPr id="3" name="Content Placeholder 2">
            <a:extLst>
              <a:ext uri="{FF2B5EF4-FFF2-40B4-BE49-F238E27FC236}">
                <a16:creationId xmlns:a16="http://schemas.microsoft.com/office/drawing/2014/main" id="{87BB7F95-56CF-1A48-A640-848828C11BE0}"/>
              </a:ext>
            </a:extLst>
          </p:cNvPr>
          <p:cNvSpPr>
            <a:spLocks noGrp="1"/>
          </p:cNvSpPr>
          <p:nvPr>
            <p:ph idx="1"/>
          </p:nvPr>
        </p:nvSpPr>
        <p:spPr>
          <a:xfrm>
            <a:off x="609600" y="1064525"/>
            <a:ext cx="10972800" cy="5260075"/>
          </a:xfrm>
        </p:spPr>
        <p:txBody>
          <a:bodyPr>
            <a:normAutofit/>
          </a:bodyPr>
          <a:lstStyle/>
          <a:p>
            <a:r>
              <a:rPr lang="en-US" sz="2800" dirty="0"/>
              <a:t>Recently two new states have announced they are preparing to join RGGI.</a:t>
            </a:r>
          </a:p>
          <a:p>
            <a:pPr marL="708660" lvl="1" indent="-342900"/>
            <a:r>
              <a:rPr lang="en-US" sz="2800" dirty="0"/>
              <a:t>One Virginia, is preparing to enter for the first time. In November of 2017 Virginia regulators unanimously approved a draft proposed rule that would enable joining RGGI by capping emissions from Virginia's electricity sector beginning in 2020 and reducing them by 30 percent over a decade.</a:t>
            </a:r>
          </a:p>
          <a:p>
            <a:pPr marL="708660" lvl="1" indent="-342900"/>
            <a:r>
              <a:rPr lang="en-US" sz="2800" dirty="0"/>
              <a:t>New Jersey intends to rejoin RGGI. Recently elected Gov. Phil Murphy has begun the process for New Jersey to re-enter the Regional Greenhouse Gas Initiative, six years after former Gov. Chris Christie made the controversial decision to leave it.  </a:t>
            </a:r>
          </a:p>
        </p:txBody>
      </p:sp>
      <p:sp>
        <p:nvSpPr>
          <p:cNvPr id="4" name="Slide Number Placeholder 3">
            <a:extLst>
              <a:ext uri="{FF2B5EF4-FFF2-40B4-BE49-F238E27FC236}">
                <a16:creationId xmlns:a16="http://schemas.microsoft.com/office/drawing/2014/main" id="{5C583785-A101-9F4F-B7E3-841233E5D6DF}"/>
              </a:ext>
            </a:extLst>
          </p:cNvPr>
          <p:cNvSpPr>
            <a:spLocks noGrp="1"/>
          </p:cNvSpPr>
          <p:nvPr>
            <p:ph type="sldNum" sz="quarter" idx="12"/>
          </p:nvPr>
        </p:nvSpPr>
        <p:spPr/>
        <p:txBody>
          <a:bodyPr/>
          <a:lstStyle/>
          <a:p>
            <a:fld id="{7EA2C0F2-B0A0-7648-AF2F-E4FE7A833CC7}" type="slidenum">
              <a:rPr lang="en-US">
                <a:solidFill>
                  <a:srgbClr val="04617B">
                    <a:shade val="90000"/>
                  </a:srgbClr>
                </a:solidFill>
                <a:latin typeface="Constantia"/>
              </a:rPr>
              <a:pPr/>
              <a:t>34</a:t>
            </a:fld>
            <a:endParaRPr lang="en-US">
              <a:solidFill>
                <a:srgbClr val="04617B">
                  <a:shade val="90000"/>
                </a:srgbClr>
              </a:solidFill>
              <a:latin typeface="Constantia"/>
            </a:endParaRPr>
          </a:p>
        </p:txBody>
      </p:sp>
    </p:spTree>
    <p:extLst>
      <p:ext uri="{BB962C8B-B14F-4D97-AF65-F5344CB8AC3E}">
        <p14:creationId xmlns:p14="http://schemas.microsoft.com/office/powerpoint/2010/main" val="18220830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RGGI Bottom Line</a:t>
            </a:r>
          </a:p>
        </p:txBody>
      </p:sp>
      <p:sp>
        <p:nvSpPr>
          <p:cNvPr id="3" name="Content Placeholder 2"/>
          <p:cNvSpPr>
            <a:spLocks noGrp="1"/>
          </p:cNvSpPr>
          <p:nvPr>
            <p:ph idx="1"/>
          </p:nvPr>
        </p:nvSpPr>
        <p:spPr/>
        <p:txBody>
          <a:bodyPr/>
          <a:lstStyle/>
          <a:p>
            <a:r>
              <a:rPr lang="en-US" dirty="0"/>
              <a:t>Emissions are down a lot and the program seems to </a:t>
            </a:r>
            <a:r>
              <a:rPr lang="en-US"/>
              <a:t>remain politically popular</a:t>
            </a:r>
            <a:r>
              <a:rPr lang="en-US" dirty="0"/>
              <a:t>. Some of that emissions reduction is due to RGGI and some is due to other factors.</a:t>
            </a:r>
          </a:p>
          <a:p>
            <a:r>
              <a:rPr lang="en-US" dirty="0"/>
              <a:t>Using the revenue to promote energy efficiency has proved to be a popular choice.</a:t>
            </a:r>
          </a:p>
          <a:p>
            <a:r>
              <a:rPr lang="en-US" dirty="0"/>
              <a:t>The carbon reductions from energy efficiency have been achieved at a negative cost.</a:t>
            </a:r>
          </a:p>
          <a:p>
            <a:r>
              <a:rPr lang="en-US" dirty="0"/>
              <a:t>The cap was weaker than expected so less revenue than possible was collected.</a:t>
            </a:r>
          </a:p>
        </p:txBody>
      </p:sp>
      <p:sp>
        <p:nvSpPr>
          <p:cNvPr id="4" name="Slide Number Placeholder 3">
            <a:extLst>
              <a:ext uri="{FF2B5EF4-FFF2-40B4-BE49-F238E27FC236}">
                <a16:creationId xmlns:a16="http://schemas.microsoft.com/office/drawing/2014/main" id="{856AA040-AB32-7C4B-B747-5C6079D84485}"/>
              </a:ext>
            </a:extLst>
          </p:cNvPr>
          <p:cNvSpPr>
            <a:spLocks noGrp="1"/>
          </p:cNvSpPr>
          <p:nvPr>
            <p:ph type="sldNum" sz="quarter" idx="12"/>
          </p:nvPr>
        </p:nvSpPr>
        <p:spPr/>
        <p:txBody>
          <a:bodyPr/>
          <a:lstStyle/>
          <a:p>
            <a:fld id="{7EA2C0F2-B0A0-7648-AF2F-E4FE7A833CC7}" type="slidenum">
              <a:rPr lang="en-US">
                <a:solidFill>
                  <a:srgbClr val="04617B">
                    <a:shade val="90000"/>
                  </a:srgbClr>
                </a:solidFill>
                <a:latin typeface="Constantia"/>
              </a:rPr>
              <a:pPr/>
              <a:t>35</a:t>
            </a:fld>
            <a:endParaRPr lang="en-US">
              <a:solidFill>
                <a:srgbClr val="04617B">
                  <a:shade val="90000"/>
                </a:srgbClr>
              </a:solidFill>
              <a:latin typeface="Constantia"/>
            </a:endParaRPr>
          </a:p>
        </p:txBody>
      </p:sp>
    </p:spTree>
    <p:extLst>
      <p:ext uri="{BB962C8B-B14F-4D97-AF65-F5344CB8AC3E}">
        <p14:creationId xmlns:p14="http://schemas.microsoft.com/office/powerpoint/2010/main" val="35486680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29BD4-0393-BF4A-BA7A-24E70E7787E3}"/>
              </a:ext>
            </a:extLst>
          </p:cNvPr>
          <p:cNvSpPr>
            <a:spLocks noGrp="1"/>
          </p:cNvSpPr>
          <p:nvPr>
            <p:ph type="title"/>
          </p:nvPr>
        </p:nvSpPr>
        <p:spPr/>
        <p:txBody>
          <a:bodyPr/>
          <a:lstStyle/>
          <a:p>
            <a:r>
              <a:rPr lang="en-US" dirty="0"/>
              <a:t>The Carbon Pricing Bottom Line</a:t>
            </a:r>
          </a:p>
        </p:txBody>
      </p:sp>
      <p:sp>
        <p:nvSpPr>
          <p:cNvPr id="3" name="Content Placeholder 2">
            <a:extLst>
              <a:ext uri="{FF2B5EF4-FFF2-40B4-BE49-F238E27FC236}">
                <a16:creationId xmlns:a16="http://schemas.microsoft.com/office/drawing/2014/main" id="{17070622-1FEB-3B41-A64E-87B255FBE963}"/>
              </a:ext>
            </a:extLst>
          </p:cNvPr>
          <p:cNvSpPr>
            <a:spLocks noGrp="1"/>
          </p:cNvSpPr>
          <p:nvPr>
            <p:ph idx="1"/>
          </p:nvPr>
        </p:nvSpPr>
        <p:spPr>
          <a:xfrm>
            <a:off x="609600" y="2126549"/>
            <a:ext cx="10972800" cy="3537272"/>
          </a:xfrm>
        </p:spPr>
        <p:txBody>
          <a:bodyPr/>
          <a:lstStyle/>
          <a:p>
            <a:r>
              <a:rPr lang="en-US" dirty="0"/>
              <a:t>Carbon pricing is the only comprehensive, cost-effective approach to reducing emissions we know of.</a:t>
            </a:r>
          </a:p>
          <a:p>
            <a:r>
              <a:rPr lang="en-US" dirty="0"/>
              <a:t>Current carbon pricing programs and current prices are lower than necessary to meet the 2</a:t>
            </a:r>
            <a:r>
              <a:rPr lang="en-US" baseline="30000" dirty="0"/>
              <a:t>0</a:t>
            </a:r>
            <a:r>
              <a:rPr lang="en-US" dirty="0"/>
              <a:t> Celsius target.</a:t>
            </a:r>
          </a:p>
          <a:p>
            <a:r>
              <a:rPr lang="en-US" dirty="0"/>
              <a:t>Taking action is cheaper than not taking action.</a:t>
            </a:r>
          </a:p>
          <a:p>
            <a:r>
              <a:rPr lang="en-US" dirty="0"/>
              <a:t>Delay in taking action raises the costs.</a:t>
            </a:r>
          </a:p>
          <a:p>
            <a:r>
              <a:rPr lang="en-US" dirty="0"/>
              <a:t>How the revenue is used matters politically as well as economically.</a:t>
            </a:r>
          </a:p>
        </p:txBody>
      </p:sp>
      <p:sp>
        <p:nvSpPr>
          <p:cNvPr id="4" name="Slide Number Placeholder 3">
            <a:extLst>
              <a:ext uri="{FF2B5EF4-FFF2-40B4-BE49-F238E27FC236}">
                <a16:creationId xmlns:a16="http://schemas.microsoft.com/office/drawing/2014/main" id="{FC8C47F1-32AB-4E44-AC8A-ACBC15B40DF7}"/>
              </a:ext>
            </a:extLst>
          </p:cNvPr>
          <p:cNvSpPr>
            <a:spLocks noGrp="1"/>
          </p:cNvSpPr>
          <p:nvPr>
            <p:ph type="sldNum" sz="quarter" idx="12"/>
          </p:nvPr>
        </p:nvSpPr>
        <p:spPr/>
        <p:txBody>
          <a:bodyPr/>
          <a:lstStyle/>
          <a:p>
            <a:fld id="{7EA2C0F2-B0A0-7648-AF2F-E4FE7A833CC7}" type="slidenum">
              <a:rPr lang="en-US">
                <a:solidFill>
                  <a:srgbClr val="04617B">
                    <a:shade val="90000"/>
                  </a:srgbClr>
                </a:solidFill>
                <a:latin typeface="Constantia"/>
              </a:rPr>
              <a:pPr/>
              <a:t>36</a:t>
            </a:fld>
            <a:endParaRPr lang="en-US">
              <a:solidFill>
                <a:srgbClr val="04617B">
                  <a:shade val="90000"/>
                </a:srgbClr>
              </a:solidFill>
              <a:latin typeface="Constantia"/>
            </a:endParaRPr>
          </a:p>
        </p:txBody>
      </p:sp>
    </p:spTree>
    <p:extLst>
      <p:ext uri="{BB962C8B-B14F-4D97-AF65-F5344CB8AC3E}">
        <p14:creationId xmlns:p14="http://schemas.microsoft.com/office/powerpoint/2010/main" val="3042495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63704" y="503264"/>
            <a:ext cx="5922499" cy="461665"/>
          </a:xfrm>
          <a:prstGeom prst="rect">
            <a:avLst/>
          </a:prstGeom>
          <a:noFill/>
        </p:spPr>
        <p:txBody>
          <a:bodyPr wrap="square" rtlCol="0">
            <a:spAutoFit/>
          </a:bodyPr>
          <a:lstStyle/>
          <a:p>
            <a:r>
              <a:rPr lang="en-US" sz="2400" b="1" dirty="0" smtClean="0">
                <a:solidFill>
                  <a:srgbClr val="FFFF00"/>
                </a:solidFill>
              </a:rPr>
              <a:t>Model of An Ecological Economic System</a:t>
            </a:r>
            <a:endParaRPr lang="en-US" sz="2400" b="1" dirty="0">
              <a:solidFill>
                <a:srgbClr val="FFFF00"/>
              </a:solidFill>
            </a:endParaRPr>
          </a:p>
        </p:txBody>
      </p:sp>
      <p:cxnSp>
        <p:nvCxnSpPr>
          <p:cNvPr id="4" name="Straight Arrow Connector 3"/>
          <p:cNvCxnSpPr/>
          <p:nvPr/>
        </p:nvCxnSpPr>
        <p:spPr>
          <a:xfrm>
            <a:off x="576775" y="3221502"/>
            <a:ext cx="1955409" cy="1"/>
          </a:xfrm>
          <a:prstGeom prst="straightConnector1">
            <a:avLst/>
          </a:prstGeom>
          <a:ln w="19050">
            <a:solidFill>
              <a:schemeClr val="tx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583412" y="3918275"/>
            <a:ext cx="1955409" cy="1"/>
          </a:xfrm>
          <a:prstGeom prst="straightConnector1">
            <a:avLst/>
          </a:prstGeom>
          <a:ln w="19050">
            <a:solidFill>
              <a:schemeClr val="tx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76773" y="4482840"/>
            <a:ext cx="1955409" cy="1"/>
          </a:xfrm>
          <a:prstGeom prst="straightConnector1">
            <a:avLst/>
          </a:prstGeom>
          <a:ln w="19050">
            <a:solidFill>
              <a:schemeClr val="tx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76773" y="4989584"/>
            <a:ext cx="1955409" cy="1"/>
          </a:xfrm>
          <a:prstGeom prst="straightConnector1">
            <a:avLst/>
          </a:prstGeom>
          <a:ln w="19050">
            <a:solidFill>
              <a:schemeClr val="tx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76773" y="2958053"/>
            <a:ext cx="1268440" cy="523220"/>
          </a:xfrm>
          <a:prstGeom prst="rect">
            <a:avLst/>
          </a:prstGeom>
          <a:noFill/>
        </p:spPr>
        <p:txBody>
          <a:bodyPr wrap="square" rtlCol="0">
            <a:spAutoFit/>
          </a:bodyPr>
          <a:lstStyle/>
          <a:p>
            <a:r>
              <a:rPr lang="en-US" sz="1400" dirty="0" smtClean="0">
                <a:solidFill>
                  <a:schemeClr val="tx1">
                    <a:lumMod val="65000"/>
                  </a:schemeClr>
                </a:solidFill>
              </a:rPr>
              <a:t>Restoration, </a:t>
            </a:r>
          </a:p>
          <a:p>
            <a:r>
              <a:rPr lang="en-US" sz="1400" dirty="0" smtClean="0">
                <a:solidFill>
                  <a:schemeClr val="tx1">
                    <a:lumMod val="65000"/>
                  </a:schemeClr>
                </a:solidFill>
              </a:rPr>
              <a:t>Conservation</a:t>
            </a:r>
            <a:endParaRPr lang="en-US" sz="1400" dirty="0">
              <a:solidFill>
                <a:schemeClr val="tx1">
                  <a:lumMod val="65000"/>
                </a:schemeClr>
              </a:solidFill>
            </a:endParaRPr>
          </a:p>
        </p:txBody>
      </p:sp>
      <p:sp>
        <p:nvSpPr>
          <p:cNvPr id="10" name="TextBox 9"/>
          <p:cNvSpPr txBox="1"/>
          <p:nvPr/>
        </p:nvSpPr>
        <p:spPr>
          <a:xfrm>
            <a:off x="576771" y="4237643"/>
            <a:ext cx="1859283" cy="523220"/>
          </a:xfrm>
          <a:prstGeom prst="rect">
            <a:avLst/>
          </a:prstGeom>
          <a:noFill/>
        </p:spPr>
        <p:txBody>
          <a:bodyPr wrap="square" rtlCol="0">
            <a:spAutoFit/>
          </a:bodyPr>
          <a:lstStyle/>
          <a:p>
            <a:r>
              <a:rPr lang="en-US" sz="1400" dirty="0" smtClean="0">
                <a:solidFill>
                  <a:schemeClr val="tx1">
                    <a:lumMod val="65000"/>
                  </a:schemeClr>
                </a:solidFill>
              </a:rPr>
              <a:t>Institutional Rules, Norms, etc.</a:t>
            </a:r>
            <a:endParaRPr lang="en-US" sz="1400" dirty="0">
              <a:solidFill>
                <a:schemeClr val="tx1">
                  <a:lumMod val="65000"/>
                </a:schemeClr>
              </a:solidFill>
            </a:endParaRPr>
          </a:p>
        </p:txBody>
      </p:sp>
      <p:sp>
        <p:nvSpPr>
          <p:cNvPr id="11" name="TextBox 10"/>
          <p:cNvSpPr txBox="1"/>
          <p:nvPr/>
        </p:nvSpPr>
        <p:spPr>
          <a:xfrm>
            <a:off x="583412" y="4975517"/>
            <a:ext cx="971065" cy="307777"/>
          </a:xfrm>
          <a:prstGeom prst="rect">
            <a:avLst/>
          </a:prstGeom>
          <a:noFill/>
        </p:spPr>
        <p:txBody>
          <a:bodyPr wrap="square" rtlCol="0">
            <a:spAutoFit/>
          </a:bodyPr>
          <a:lstStyle/>
          <a:p>
            <a:r>
              <a:rPr lang="en-US" sz="1400" dirty="0" smtClean="0">
                <a:solidFill>
                  <a:schemeClr val="tx1">
                    <a:lumMod val="65000"/>
                  </a:schemeClr>
                </a:solidFill>
              </a:rPr>
              <a:t>Building</a:t>
            </a:r>
            <a:endParaRPr lang="en-US" sz="1400" dirty="0">
              <a:solidFill>
                <a:schemeClr val="tx1">
                  <a:lumMod val="65000"/>
                </a:schemeClr>
              </a:solidFill>
            </a:endParaRPr>
          </a:p>
        </p:txBody>
      </p:sp>
      <p:grpSp>
        <p:nvGrpSpPr>
          <p:cNvPr id="12" name="Group 11"/>
          <p:cNvGrpSpPr/>
          <p:nvPr/>
        </p:nvGrpSpPr>
        <p:grpSpPr>
          <a:xfrm>
            <a:off x="2532182" y="2733010"/>
            <a:ext cx="3122247" cy="2757268"/>
            <a:chOff x="2532182" y="2733010"/>
            <a:chExt cx="3122247" cy="2757268"/>
          </a:xfrm>
        </p:grpSpPr>
        <p:grpSp>
          <p:nvGrpSpPr>
            <p:cNvPr id="13" name="Group 12"/>
            <p:cNvGrpSpPr/>
            <p:nvPr/>
          </p:nvGrpSpPr>
          <p:grpSpPr>
            <a:xfrm>
              <a:off x="2532184" y="2733010"/>
              <a:ext cx="3122245" cy="2757268"/>
              <a:chOff x="2166424" y="2929957"/>
              <a:chExt cx="3122245" cy="2757268"/>
            </a:xfrm>
          </p:grpSpPr>
          <p:sp>
            <p:nvSpPr>
              <p:cNvPr id="17" name="TextBox 16"/>
              <p:cNvSpPr txBox="1"/>
              <p:nvPr/>
            </p:nvSpPr>
            <p:spPr>
              <a:xfrm>
                <a:off x="2166424" y="2929957"/>
                <a:ext cx="2475914" cy="2746906"/>
              </a:xfrm>
              <a:prstGeom prst="rect">
                <a:avLst/>
              </a:prstGeom>
              <a:noFill/>
              <a:ln>
                <a:solidFill>
                  <a:schemeClr val="tx1"/>
                </a:solidFill>
              </a:ln>
            </p:spPr>
            <p:txBody>
              <a:bodyPr wrap="square" rtlCol="0">
                <a:spAutoFit/>
              </a:bodyPr>
              <a:lstStyle/>
              <a:p>
                <a:endParaRPr lang="en-US" dirty="0" smtClean="0"/>
              </a:p>
              <a:p>
                <a:pPr algn="ctr"/>
                <a:r>
                  <a:rPr lang="en-US" dirty="0" smtClean="0"/>
                  <a:t>Natural Capital</a:t>
                </a:r>
              </a:p>
              <a:p>
                <a:endParaRPr lang="en-US" dirty="0" smtClean="0"/>
              </a:p>
              <a:p>
                <a:pPr algn="ctr"/>
                <a:r>
                  <a:rPr lang="en-US" dirty="0" smtClean="0"/>
                  <a:t>Human Capital</a:t>
                </a:r>
              </a:p>
              <a:p>
                <a:endParaRPr lang="en-US" dirty="0" smtClean="0"/>
              </a:p>
              <a:p>
                <a:endParaRPr lang="en-US" sz="1050" dirty="0" smtClean="0"/>
              </a:p>
              <a:p>
                <a:pPr algn="ctr"/>
                <a:r>
                  <a:rPr lang="en-US" dirty="0" smtClean="0"/>
                  <a:t>Social Capital</a:t>
                </a:r>
              </a:p>
              <a:p>
                <a:endParaRPr lang="en-US" dirty="0" smtClean="0"/>
              </a:p>
              <a:p>
                <a:pPr algn="ctr"/>
                <a:r>
                  <a:rPr lang="en-US" dirty="0" smtClean="0"/>
                  <a:t>Manufactured Capital</a:t>
                </a:r>
              </a:p>
              <a:p>
                <a:endParaRPr lang="en-US" dirty="0"/>
              </a:p>
            </p:txBody>
          </p:sp>
          <p:sp>
            <p:nvSpPr>
              <p:cNvPr id="18" name="TextBox 17"/>
              <p:cNvSpPr txBox="1"/>
              <p:nvPr/>
            </p:nvSpPr>
            <p:spPr>
              <a:xfrm rot="16200000">
                <a:off x="3586870" y="3985426"/>
                <a:ext cx="2757267" cy="646331"/>
              </a:xfrm>
              <a:prstGeom prst="rect">
                <a:avLst/>
              </a:prstGeom>
              <a:noFill/>
              <a:ln>
                <a:solidFill>
                  <a:schemeClr val="tx1"/>
                </a:solidFill>
              </a:ln>
            </p:spPr>
            <p:txBody>
              <a:bodyPr wrap="square" rtlCol="0">
                <a:spAutoFit/>
              </a:bodyPr>
              <a:lstStyle/>
              <a:p>
                <a:pPr algn="ctr"/>
                <a:r>
                  <a:rPr lang="en-US" dirty="0" smtClean="0">
                    <a:solidFill>
                      <a:schemeClr val="tx1">
                        <a:lumMod val="65000"/>
                      </a:schemeClr>
                    </a:solidFill>
                  </a:rPr>
                  <a:t>Limited Substitutability Between Capital Forms</a:t>
                </a:r>
                <a:endParaRPr lang="en-US" dirty="0">
                  <a:solidFill>
                    <a:schemeClr val="tx1">
                      <a:lumMod val="65000"/>
                    </a:schemeClr>
                  </a:solidFill>
                </a:endParaRPr>
              </a:p>
            </p:txBody>
          </p:sp>
        </p:grpSp>
        <p:cxnSp>
          <p:nvCxnSpPr>
            <p:cNvPr id="14" name="Straight Connector 13"/>
            <p:cNvCxnSpPr/>
            <p:nvPr/>
          </p:nvCxnSpPr>
          <p:spPr>
            <a:xfrm>
              <a:off x="2532182" y="3446347"/>
              <a:ext cx="247591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32182" y="4106463"/>
              <a:ext cx="247591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32182" y="4760863"/>
              <a:ext cx="247591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9" name="Explosion 1 18"/>
          <p:cNvSpPr/>
          <p:nvPr/>
        </p:nvSpPr>
        <p:spPr>
          <a:xfrm>
            <a:off x="182880" y="1749760"/>
            <a:ext cx="1252025" cy="1208293"/>
          </a:xfrm>
          <a:prstGeom prst="irregularSeal1">
            <a:avLst/>
          </a:prstGeom>
          <a:solidFill>
            <a:schemeClr val="tx1">
              <a:lumMod val="65000"/>
            </a:schemeClr>
          </a:solidFill>
          <a:ln>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schemeClr>
              </a:solidFill>
            </a:endParaRPr>
          </a:p>
        </p:txBody>
      </p:sp>
      <p:sp>
        <p:nvSpPr>
          <p:cNvPr id="20" name="TextBox 19"/>
          <p:cNvSpPr txBox="1"/>
          <p:nvPr/>
        </p:nvSpPr>
        <p:spPr>
          <a:xfrm>
            <a:off x="368786" y="2092296"/>
            <a:ext cx="880212" cy="523220"/>
          </a:xfrm>
          <a:prstGeom prst="rect">
            <a:avLst/>
          </a:prstGeom>
          <a:noFill/>
        </p:spPr>
        <p:txBody>
          <a:bodyPr wrap="square" rtlCol="0">
            <a:spAutoFit/>
          </a:bodyPr>
          <a:lstStyle/>
          <a:p>
            <a:pPr algn="ctr"/>
            <a:r>
              <a:rPr lang="en-US" sz="1400" dirty="0" smtClean="0">
                <a:solidFill>
                  <a:schemeClr val="tx1">
                    <a:lumMod val="50000"/>
                  </a:schemeClr>
                </a:solidFill>
              </a:rPr>
              <a:t>Solar Energy</a:t>
            </a:r>
            <a:endParaRPr lang="en-US" sz="1400" dirty="0">
              <a:solidFill>
                <a:schemeClr val="tx1">
                  <a:lumMod val="50000"/>
                </a:schemeClr>
              </a:solidFill>
            </a:endParaRPr>
          </a:p>
        </p:txBody>
      </p:sp>
      <p:cxnSp>
        <p:nvCxnSpPr>
          <p:cNvPr id="21" name="Straight Arrow Connector 20"/>
          <p:cNvCxnSpPr>
            <a:stCxn id="19" idx="3"/>
          </p:cNvCxnSpPr>
          <p:nvPr/>
        </p:nvCxnSpPr>
        <p:spPr>
          <a:xfrm>
            <a:off x="1434905" y="2493196"/>
            <a:ext cx="1097277" cy="464857"/>
          </a:xfrm>
          <a:prstGeom prst="straightConnector1">
            <a:avLst/>
          </a:prstGeom>
          <a:ln>
            <a:solidFill>
              <a:schemeClr val="tx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Diamond 21"/>
          <p:cNvSpPr/>
          <p:nvPr/>
        </p:nvSpPr>
        <p:spPr>
          <a:xfrm>
            <a:off x="6682153" y="3377356"/>
            <a:ext cx="1603717" cy="1458213"/>
          </a:xfrm>
          <a:prstGeom prst="diamond">
            <a:avLst/>
          </a:prstGeom>
          <a:solidFill>
            <a:schemeClr val="tx1">
              <a:alpha val="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5654429" y="3219663"/>
            <a:ext cx="422814" cy="0"/>
          </a:xfrm>
          <a:prstGeom prst="line">
            <a:avLst/>
          </a:prstGeom>
          <a:ln w="19050">
            <a:solidFill>
              <a:schemeClr val="tx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637625" y="3780026"/>
            <a:ext cx="422814" cy="0"/>
          </a:xfrm>
          <a:prstGeom prst="line">
            <a:avLst/>
          </a:prstGeom>
          <a:ln w="19050">
            <a:solidFill>
              <a:schemeClr val="tx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654429" y="4482840"/>
            <a:ext cx="422814" cy="0"/>
          </a:xfrm>
          <a:prstGeom prst="line">
            <a:avLst/>
          </a:prstGeom>
          <a:ln w="19050">
            <a:solidFill>
              <a:schemeClr val="tx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637625" y="4989584"/>
            <a:ext cx="422814" cy="0"/>
          </a:xfrm>
          <a:prstGeom prst="line">
            <a:avLst/>
          </a:prstGeom>
          <a:ln w="19050">
            <a:solidFill>
              <a:schemeClr val="tx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6077243" y="3219663"/>
            <a:ext cx="0" cy="1755854"/>
          </a:xfrm>
          <a:prstGeom prst="line">
            <a:avLst/>
          </a:prstGeom>
          <a:ln w="1905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2" idx="1"/>
          </p:cNvCxnSpPr>
          <p:nvPr/>
        </p:nvCxnSpPr>
        <p:spPr>
          <a:xfrm flipH="1" flipV="1">
            <a:off x="6077243" y="4097590"/>
            <a:ext cx="604910" cy="8873"/>
          </a:xfrm>
          <a:prstGeom prst="straightConnector1">
            <a:avLst/>
          </a:prstGeom>
          <a:ln w="19050">
            <a:solidFill>
              <a:schemeClr val="tx1">
                <a:lumMod val="65000"/>
              </a:schemeClr>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963509" y="3728258"/>
            <a:ext cx="1078920" cy="738664"/>
          </a:xfrm>
          <a:prstGeom prst="rect">
            <a:avLst/>
          </a:prstGeom>
          <a:noFill/>
        </p:spPr>
        <p:txBody>
          <a:bodyPr wrap="square" rtlCol="0">
            <a:spAutoFit/>
          </a:bodyPr>
          <a:lstStyle/>
          <a:p>
            <a:pPr algn="ctr"/>
            <a:r>
              <a:rPr lang="en-US" sz="1400" dirty="0" smtClean="0"/>
              <a:t>Economic Production Process</a:t>
            </a:r>
            <a:endParaRPr lang="en-US" sz="1400" dirty="0"/>
          </a:p>
        </p:txBody>
      </p:sp>
      <p:sp>
        <p:nvSpPr>
          <p:cNvPr id="30" name="Rectangle 29"/>
          <p:cNvSpPr/>
          <p:nvPr/>
        </p:nvSpPr>
        <p:spPr>
          <a:xfrm>
            <a:off x="8890779" y="3714221"/>
            <a:ext cx="1181686" cy="795730"/>
          </a:xfrm>
          <a:prstGeom prst="rect">
            <a:avLst/>
          </a:prstGeom>
          <a:solidFill>
            <a:schemeClr val="tx1">
              <a:alpha val="0"/>
            </a:schemeClr>
          </a:solidFill>
          <a:ln w="1905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schemeClr>
              </a:solidFill>
            </a:endParaRPr>
          </a:p>
        </p:txBody>
      </p:sp>
      <p:sp>
        <p:nvSpPr>
          <p:cNvPr id="31" name="TextBox 30"/>
          <p:cNvSpPr txBox="1"/>
          <p:nvPr/>
        </p:nvSpPr>
        <p:spPr>
          <a:xfrm>
            <a:off x="8935461" y="3844852"/>
            <a:ext cx="1078920" cy="523220"/>
          </a:xfrm>
          <a:prstGeom prst="rect">
            <a:avLst/>
          </a:prstGeom>
          <a:noFill/>
        </p:spPr>
        <p:txBody>
          <a:bodyPr wrap="square" rtlCol="0">
            <a:spAutoFit/>
          </a:bodyPr>
          <a:lstStyle/>
          <a:p>
            <a:pPr algn="ctr"/>
            <a:r>
              <a:rPr lang="en-US" sz="1400" dirty="0" smtClean="0">
                <a:solidFill>
                  <a:schemeClr val="tx1">
                    <a:lumMod val="65000"/>
                  </a:schemeClr>
                </a:solidFill>
              </a:rPr>
              <a:t>Goods &amp; Services</a:t>
            </a:r>
            <a:endParaRPr lang="en-US" sz="1400" dirty="0">
              <a:solidFill>
                <a:schemeClr val="tx1">
                  <a:lumMod val="65000"/>
                </a:schemeClr>
              </a:solidFill>
            </a:endParaRPr>
          </a:p>
        </p:txBody>
      </p:sp>
      <p:cxnSp>
        <p:nvCxnSpPr>
          <p:cNvPr id="32" name="Straight Arrow Connector 31"/>
          <p:cNvCxnSpPr>
            <a:endCxn id="30" idx="1"/>
          </p:cNvCxnSpPr>
          <p:nvPr/>
        </p:nvCxnSpPr>
        <p:spPr>
          <a:xfrm>
            <a:off x="8285870" y="4106463"/>
            <a:ext cx="604909" cy="5623"/>
          </a:xfrm>
          <a:prstGeom prst="straightConnector1">
            <a:avLst/>
          </a:prstGeom>
          <a:ln w="19050">
            <a:solidFill>
              <a:schemeClr val="tx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049195" y="4157130"/>
            <a:ext cx="886266" cy="307777"/>
          </a:xfrm>
          <a:prstGeom prst="rect">
            <a:avLst/>
          </a:prstGeom>
          <a:noFill/>
        </p:spPr>
        <p:txBody>
          <a:bodyPr wrap="square" rtlCol="0">
            <a:spAutoFit/>
          </a:bodyPr>
          <a:lstStyle/>
          <a:p>
            <a:pPr algn="ctr"/>
            <a:r>
              <a:rPr lang="en-US" sz="1400" dirty="0" smtClean="0">
                <a:solidFill>
                  <a:schemeClr val="tx1">
                    <a:lumMod val="65000"/>
                  </a:schemeClr>
                </a:solidFill>
              </a:rPr>
              <a:t>GNP</a:t>
            </a:r>
            <a:endParaRPr lang="en-US" sz="1400" dirty="0">
              <a:solidFill>
                <a:schemeClr val="tx1">
                  <a:lumMod val="65000"/>
                </a:schemeClr>
              </a:solidFill>
            </a:endParaRPr>
          </a:p>
        </p:txBody>
      </p:sp>
      <p:sp>
        <p:nvSpPr>
          <p:cNvPr id="34" name="Rectangle 33"/>
          <p:cNvSpPr/>
          <p:nvPr/>
        </p:nvSpPr>
        <p:spPr>
          <a:xfrm>
            <a:off x="9134820" y="2733009"/>
            <a:ext cx="1181686" cy="795730"/>
          </a:xfrm>
          <a:prstGeom prst="rect">
            <a:avLst/>
          </a:prstGeom>
          <a:solidFill>
            <a:schemeClr val="tx1">
              <a:alpha val="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186203" y="2976985"/>
            <a:ext cx="1078920" cy="307777"/>
          </a:xfrm>
          <a:prstGeom prst="rect">
            <a:avLst/>
          </a:prstGeom>
          <a:noFill/>
        </p:spPr>
        <p:txBody>
          <a:bodyPr wrap="square" rtlCol="0">
            <a:spAutoFit/>
          </a:bodyPr>
          <a:lstStyle/>
          <a:p>
            <a:pPr algn="ctr"/>
            <a:r>
              <a:rPr lang="en-US" sz="1400" b="1" dirty="0" smtClean="0">
                <a:solidFill>
                  <a:srgbClr val="FFFF00"/>
                </a:solidFill>
              </a:rPr>
              <a:t>Wastes</a:t>
            </a:r>
            <a:endParaRPr lang="en-US" sz="1400" b="1" dirty="0">
              <a:solidFill>
                <a:srgbClr val="FFFF00"/>
              </a:solidFill>
            </a:endParaRPr>
          </a:p>
        </p:txBody>
      </p:sp>
      <p:cxnSp>
        <p:nvCxnSpPr>
          <p:cNvPr id="36" name="Straight Connector 35"/>
          <p:cNvCxnSpPr>
            <a:stCxn id="34" idx="1"/>
          </p:cNvCxnSpPr>
          <p:nvPr/>
        </p:nvCxnSpPr>
        <p:spPr>
          <a:xfrm flipH="1" flipV="1">
            <a:off x="8285870" y="3122001"/>
            <a:ext cx="848950" cy="8873"/>
          </a:xfrm>
          <a:prstGeom prst="line">
            <a:avLst/>
          </a:prstGeom>
          <a:ln w="1905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285870" y="3130874"/>
            <a:ext cx="0" cy="9667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10673870" y="3446347"/>
            <a:ext cx="1311804" cy="1236018"/>
          </a:xfrm>
          <a:prstGeom prst="ellipse">
            <a:avLst/>
          </a:prstGeom>
          <a:solidFill>
            <a:schemeClr val="tx1">
              <a:alpha val="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schemeClr>
              </a:solidFill>
            </a:endParaRPr>
          </a:p>
        </p:txBody>
      </p:sp>
      <p:sp>
        <p:nvSpPr>
          <p:cNvPr id="39" name="TextBox 38"/>
          <p:cNvSpPr txBox="1"/>
          <p:nvPr/>
        </p:nvSpPr>
        <p:spPr>
          <a:xfrm>
            <a:off x="10784000" y="3587302"/>
            <a:ext cx="1078920" cy="954107"/>
          </a:xfrm>
          <a:prstGeom prst="rect">
            <a:avLst/>
          </a:prstGeom>
          <a:noFill/>
        </p:spPr>
        <p:txBody>
          <a:bodyPr wrap="square" rtlCol="0">
            <a:spAutoFit/>
          </a:bodyPr>
          <a:lstStyle/>
          <a:p>
            <a:pPr algn="ctr"/>
            <a:r>
              <a:rPr lang="en-US" sz="1400" dirty="0" smtClean="0"/>
              <a:t>Evolving Cultural Norms &amp; Policy</a:t>
            </a:r>
            <a:endParaRPr lang="en-US" sz="1400" dirty="0"/>
          </a:p>
        </p:txBody>
      </p:sp>
      <p:cxnSp>
        <p:nvCxnSpPr>
          <p:cNvPr id="40" name="Straight Connector 39"/>
          <p:cNvCxnSpPr>
            <a:stCxn id="9" idx="1"/>
          </p:cNvCxnSpPr>
          <p:nvPr/>
        </p:nvCxnSpPr>
        <p:spPr>
          <a:xfrm>
            <a:off x="576773" y="3219663"/>
            <a:ext cx="6639" cy="2871648"/>
          </a:xfrm>
          <a:prstGeom prst="line">
            <a:avLst/>
          </a:prstGeom>
          <a:ln w="1905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576769" y="6088022"/>
            <a:ext cx="10746691" cy="3289"/>
          </a:xfrm>
          <a:prstGeom prst="line">
            <a:avLst/>
          </a:prstGeom>
          <a:ln w="1905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38" idx="4"/>
          </p:cNvCxnSpPr>
          <p:nvPr/>
        </p:nvCxnSpPr>
        <p:spPr>
          <a:xfrm flipV="1">
            <a:off x="11323460" y="4682365"/>
            <a:ext cx="6312" cy="1391260"/>
          </a:xfrm>
          <a:prstGeom prst="line">
            <a:avLst/>
          </a:prstGeom>
          <a:ln w="1905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0784000" y="4989584"/>
            <a:ext cx="1172566" cy="307777"/>
          </a:xfrm>
          <a:prstGeom prst="rect">
            <a:avLst/>
          </a:prstGeom>
          <a:noFill/>
        </p:spPr>
        <p:txBody>
          <a:bodyPr wrap="square" rtlCol="0">
            <a:spAutoFit/>
          </a:bodyPr>
          <a:lstStyle/>
          <a:p>
            <a:pPr algn="ctr"/>
            <a:r>
              <a:rPr lang="en-US" sz="1400" dirty="0" err="1" smtClean="0">
                <a:solidFill>
                  <a:schemeClr val="tx1">
                    <a:lumMod val="65000"/>
                  </a:schemeClr>
                </a:solidFill>
              </a:rPr>
              <a:t>Inves</a:t>
            </a:r>
            <a:r>
              <a:rPr lang="en-US" sz="1400" dirty="0" smtClean="0">
                <a:solidFill>
                  <a:schemeClr val="tx1">
                    <a:lumMod val="65000"/>
                  </a:schemeClr>
                </a:solidFill>
              </a:rPr>
              <a:t> </a:t>
            </a:r>
            <a:r>
              <a:rPr lang="en-US" sz="1400" dirty="0" err="1" smtClean="0">
                <a:solidFill>
                  <a:schemeClr val="tx1">
                    <a:lumMod val="65000"/>
                  </a:schemeClr>
                </a:solidFill>
              </a:rPr>
              <a:t>tment</a:t>
            </a:r>
            <a:endParaRPr lang="en-US" sz="1400" dirty="0">
              <a:solidFill>
                <a:schemeClr val="tx1">
                  <a:lumMod val="65000"/>
                </a:schemeClr>
              </a:solidFill>
            </a:endParaRPr>
          </a:p>
        </p:txBody>
      </p:sp>
      <p:sp>
        <p:nvSpPr>
          <p:cNvPr id="44" name="TextBox 43"/>
          <p:cNvSpPr txBox="1"/>
          <p:nvPr/>
        </p:nvSpPr>
        <p:spPr>
          <a:xfrm>
            <a:off x="704548" y="6103290"/>
            <a:ext cx="6779463" cy="523220"/>
          </a:xfrm>
          <a:prstGeom prst="rect">
            <a:avLst/>
          </a:prstGeom>
          <a:noFill/>
        </p:spPr>
        <p:txBody>
          <a:bodyPr wrap="square" rtlCol="0">
            <a:spAutoFit/>
          </a:bodyPr>
          <a:lstStyle/>
          <a:p>
            <a:pPr algn="ctr"/>
            <a:r>
              <a:rPr lang="en-US" sz="1400" dirty="0" smtClean="0">
                <a:solidFill>
                  <a:schemeClr val="tx1">
                    <a:lumMod val="65000"/>
                  </a:schemeClr>
                </a:solidFill>
              </a:rPr>
              <a:t>Decisions about taxes, community spending, education, science and technology, etc., based on complex property rights regimes</a:t>
            </a:r>
            <a:endParaRPr lang="en-US" sz="1400" dirty="0">
              <a:solidFill>
                <a:schemeClr val="tx1">
                  <a:lumMod val="65000"/>
                </a:schemeClr>
              </a:solidFill>
            </a:endParaRPr>
          </a:p>
        </p:txBody>
      </p:sp>
      <p:cxnSp>
        <p:nvCxnSpPr>
          <p:cNvPr id="45" name="Straight Arrow Connector 44"/>
          <p:cNvCxnSpPr>
            <a:stCxn id="30" idx="3"/>
            <a:endCxn id="38" idx="2"/>
          </p:cNvCxnSpPr>
          <p:nvPr/>
        </p:nvCxnSpPr>
        <p:spPr>
          <a:xfrm flipV="1">
            <a:off x="10072465" y="4064356"/>
            <a:ext cx="601405" cy="47730"/>
          </a:xfrm>
          <a:prstGeom prst="straightConnector1">
            <a:avLst/>
          </a:prstGeom>
          <a:ln w="19050">
            <a:solidFill>
              <a:schemeClr val="tx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10244540" y="3528739"/>
            <a:ext cx="0" cy="2311373"/>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942403" y="5841180"/>
            <a:ext cx="6302137" cy="87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3938954" y="5488789"/>
            <a:ext cx="0" cy="351323"/>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897624" y="5536019"/>
            <a:ext cx="3482670" cy="307777"/>
          </a:xfrm>
          <a:prstGeom prst="rect">
            <a:avLst/>
          </a:prstGeom>
          <a:noFill/>
        </p:spPr>
        <p:txBody>
          <a:bodyPr wrap="square" rtlCol="0">
            <a:spAutoFit/>
          </a:bodyPr>
          <a:lstStyle/>
          <a:p>
            <a:pPr algn="ctr"/>
            <a:r>
              <a:rPr lang="en-US" sz="1400" dirty="0" smtClean="0"/>
              <a:t>Negative Impacts on All Forms of Capital</a:t>
            </a:r>
            <a:endParaRPr lang="en-US" sz="1400" dirty="0"/>
          </a:p>
        </p:txBody>
      </p:sp>
      <p:sp>
        <p:nvSpPr>
          <p:cNvPr id="51" name="Rounded Rectangle 50"/>
          <p:cNvSpPr/>
          <p:nvPr/>
        </p:nvSpPr>
        <p:spPr>
          <a:xfrm>
            <a:off x="8121945" y="1365230"/>
            <a:ext cx="2194561" cy="975272"/>
          </a:xfrm>
          <a:prstGeom prst="roundRect">
            <a:avLst/>
          </a:prstGeom>
          <a:solidFill>
            <a:schemeClr val="accent1">
              <a:alpha val="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8077434" y="1575814"/>
            <a:ext cx="2277869" cy="523220"/>
          </a:xfrm>
          <a:prstGeom prst="rect">
            <a:avLst/>
          </a:prstGeom>
          <a:noFill/>
        </p:spPr>
        <p:txBody>
          <a:bodyPr wrap="square" rtlCol="0">
            <a:spAutoFit/>
          </a:bodyPr>
          <a:lstStyle/>
          <a:p>
            <a:pPr algn="ctr"/>
            <a:r>
              <a:rPr lang="en-US" sz="1400" dirty="0" smtClean="0"/>
              <a:t>Well Being</a:t>
            </a:r>
          </a:p>
          <a:p>
            <a:pPr algn="ctr"/>
            <a:r>
              <a:rPr lang="en-US" sz="1400" dirty="0" smtClean="0"/>
              <a:t>(Individual &amp; Community)</a:t>
            </a:r>
            <a:endParaRPr lang="en-US" sz="1400" dirty="0"/>
          </a:p>
        </p:txBody>
      </p:sp>
      <p:cxnSp>
        <p:nvCxnSpPr>
          <p:cNvPr id="53" name="Straight Connector 52"/>
          <p:cNvCxnSpPr>
            <a:stCxn id="38" idx="0"/>
          </p:cNvCxnSpPr>
          <p:nvPr/>
        </p:nvCxnSpPr>
        <p:spPr>
          <a:xfrm flipH="1" flipV="1">
            <a:off x="11324492" y="2166425"/>
            <a:ext cx="5280" cy="1279922"/>
          </a:xfrm>
          <a:prstGeom prst="line">
            <a:avLst/>
          </a:prstGeom>
          <a:ln w="1905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10313867" y="2144751"/>
            <a:ext cx="1009593" cy="0"/>
          </a:xfrm>
          <a:prstGeom prst="straightConnector1">
            <a:avLst/>
          </a:prstGeom>
          <a:ln w="19050">
            <a:solidFill>
              <a:schemeClr val="tx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0378057" y="2231322"/>
            <a:ext cx="1988472" cy="646331"/>
          </a:xfrm>
          <a:prstGeom prst="rect">
            <a:avLst/>
          </a:prstGeom>
          <a:noFill/>
        </p:spPr>
        <p:txBody>
          <a:bodyPr wrap="square" rtlCol="0">
            <a:spAutoFit/>
          </a:bodyPr>
          <a:lstStyle/>
          <a:p>
            <a:pPr algn="ctr"/>
            <a:r>
              <a:rPr lang="en-US" sz="1400" dirty="0" err="1" smtClean="0">
                <a:solidFill>
                  <a:schemeClr val="tx1">
                    <a:lumMod val="65000"/>
                  </a:schemeClr>
                </a:solidFill>
              </a:rPr>
              <a:t>Consu</a:t>
            </a:r>
            <a:r>
              <a:rPr lang="en-US" sz="1400" dirty="0" smtClean="0">
                <a:solidFill>
                  <a:schemeClr val="tx1">
                    <a:lumMod val="65000"/>
                  </a:schemeClr>
                </a:solidFill>
              </a:rPr>
              <a:t> </a:t>
            </a:r>
            <a:r>
              <a:rPr lang="en-US" sz="1400" dirty="0" err="1" smtClean="0">
                <a:solidFill>
                  <a:schemeClr val="tx1">
                    <a:lumMod val="65000"/>
                  </a:schemeClr>
                </a:solidFill>
              </a:rPr>
              <a:t>mption</a:t>
            </a:r>
            <a:endParaRPr lang="en-US" sz="1400" dirty="0" smtClean="0">
              <a:solidFill>
                <a:schemeClr val="tx1">
                  <a:lumMod val="65000"/>
                </a:schemeClr>
              </a:solidFill>
            </a:endParaRPr>
          </a:p>
          <a:p>
            <a:pPr algn="ctr"/>
            <a:r>
              <a:rPr lang="en-US" sz="1100" dirty="0" smtClean="0">
                <a:solidFill>
                  <a:schemeClr val="tx1">
                    <a:lumMod val="65000"/>
                  </a:schemeClr>
                </a:solidFill>
              </a:rPr>
              <a:t>(Based on Changing, Adapting Preferences)</a:t>
            </a:r>
            <a:endParaRPr lang="en-US" sz="1100" dirty="0">
              <a:solidFill>
                <a:schemeClr val="tx1">
                  <a:lumMod val="65000"/>
                </a:schemeClr>
              </a:solidFill>
            </a:endParaRPr>
          </a:p>
        </p:txBody>
      </p:sp>
      <p:cxnSp>
        <p:nvCxnSpPr>
          <p:cNvPr id="56" name="Straight Arrow Connector 55"/>
          <p:cNvCxnSpPr>
            <a:endCxn id="34" idx="3"/>
          </p:cNvCxnSpPr>
          <p:nvPr/>
        </p:nvCxnSpPr>
        <p:spPr>
          <a:xfrm flipH="1">
            <a:off x="10316506" y="3125563"/>
            <a:ext cx="1006954" cy="531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718089" y="2415986"/>
            <a:ext cx="3030218" cy="307777"/>
          </a:xfrm>
          <a:prstGeom prst="rect">
            <a:avLst/>
          </a:prstGeom>
          <a:noFill/>
        </p:spPr>
        <p:txBody>
          <a:bodyPr wrap="square" rtlCol="0">
            <a:spAutoFit/>
          </a:bodyPr>
          <a:lstStyle/>
          <a:p>
            <a:r>
              <a:rPr lang="en-US" sz="1400" dirty="0" smtClean="0">
                <a:solidFill>
                  <a:schemeClr val="tx1">
                    <a:lumMod val="65000"/>
                  </a:schemeClr>
                </a:solidFill>
              </a:rPr>
              <a:t>Individual  |  Common  |  Public</a:t>
            </a:r>
            <a:endParaRPr lang="en-US" sz="1400" dirty="0">
              <a:solidFill>
                <a:schemeClr val="tx1">
                  <a:lumMod val="65000"/>
                </a:schemeClr>
              </a:solidFill>
            </a:endParaRPr>
          </a:p>
        </p:txBody>
      </p:sp>
      <p:sp>
        <p:nvSpPr>
          <p:cNvPr id="58" name="TextBox 57"/>
          <p:cNvSpPr txBox="1"/>
          <p:nvPr/>
        </p:nvSpPr>
        <p:spPr>
          <a:xfrm>
            <a:off x="2442891" y="2054115"/>
            <a:ext cx="3345377" cy="338554"/>
          </a:xfrm>
          <a:prstGeom prst="rect">
            <a:avLst/>
          </a:prstGeom>
          <a:noFill/>
        </p:spPr>
        <p:txBody>
          <a:bodyPr wrap="square" rtlCol="0">
            <a:spAutoFit/>
          </a:bodyPr>
          <a:lstStyle/>
          <a:p>
            <a:r>
              <a:rPr lang="en-US" sz="1600" dirty="0" smtClean="0">
                <a:solidFill>
                  <a:schemeClr val="tx1">
                    <a:lumMod val="65000"/>
                  </a:schemeClr>
                </a:solidFill>
              </a:rPr>
              <a:t>Complex Property Rights Regimes</a:t>
            </a:r>
            <a:endParaRPr lang="en-US" sz="1600" dirty="0">
              <a:solidFill>
                <a:schemeClr val="tx1">
                  <a:lumMod val="65000"/>
                </a:schemeClr>
              </a:solidFill>
            </a:endParaRPr>
          </a:p>
        </p:txBody>
      </p:sp>
      <p:sp>
        <p:nvSpPr>
          <p:cNvPr id="59" name="Rectangle 58"/>
          <p:cNvSpPr/>
          <p:nvPr/>
        </p:nvSpPr>
        <p:spPr>
          <a:xfrm>
            <a:off x="5778822" y="1616178"/>
            <a:ext cx="1552855" cy="994060"/>
          </a:xfrm>
          <a:prstGeom prst="rect">
            <a:avLst/>
          </a:prstGeom>
          <a:solidFill>
            <a:schemeClr val="tx1">
              <a:alpha val="0"/>
            </a:schemeClr>
          </a:solidFill>
          <a:ln w="1905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schemeClr>
              </a:solidFill>
            </a:endParaRPr>
          </a:p>
        </p:txBody>
      </p:sp>
      <p:sp>
        <p:nvSpPr>
          <p:cNvPr id="60" name="TextBox 59"/>
          <p:cNvSpPr txBox="1"/>
          <p:nvPr/>
        </p:nvSpPr>
        <p:spPr>
          <a:xfrm>
            <a:off x="6048511" y="1741184"/>
            <a:ext cx="1078920" cy="738664"/>
          </a:xfrm>
          <a:prstGeom prst="rect">
            <a:avLst/>
          </a:prstGeom>
          <a:noFill/>
        </p:spPr>
        <p:txBody>
          <a:bodyPr wrap="square" rtlCol="0">
            <a:spAutoFit/>
          </a:bodyPr>
          <a:lstStyle/>
          <a:p>
            <a:pPr algn="ctr"/>
            <a:r>
              <a:rPr lang="en-US" sz="1400" dirty="0" smtClean="0">
                <a:solidFill>
                  <a:schemeClr val="tx1">
                    <a:lumMod val="65000"/>
                  </a:schemeClr>
                </a:solidFill>
              </a:rPr>
              <a:t>Ecological Services / Amenities</a:t>
            </a:r>
            <a:endParaRPr lang="en-US" sz="1400" dirty="0">
              <a:solidFill>
                <a:schemeClr val="tx1">
                  <a:lumMod val="65000"/>
                </a:schemeClr>
              </a:solidFill>
            </a:endParaRPr>
          </a:p>
        </p:txBody>
      </p:sp>
      <p:cxnSp>
        <p:nvCxnSpPr>
          <p:cNvPr id="61" name="Straight Connector 60"/>
          <p:cNvCxnSpPr/>
          <p:nvPr/>
        </p:nvCxnSpPr>
        <p:spPr>
          <a:xfrm flipV="1">
            <a:off x="5673743" y="3026031"/>
            <a:ext cx="878537" cy="15915"/>
          </a:xfrm>
          <a:prstGeom prst="line">
            <a:avLst/>
          </a:prstGeom>
          <a:ln w="1905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endCxn id="59" idx="2"/>
          </p:cNvCxnSpPr>
          <p:nvPr/>
        </p:nvCxnSpPr>
        <p:spPr>
          <a:xfrm flipV="1">
            <a:off x="6552280" y="2610238"/>
            <a:ext cx="2970" cy="415793"/>
          </a:xfrm>
          <a:prstGeom prst="straightConnector1">
            <a:avLst/>
          </a:prstGeom>
          <a:ln w="19050">
            <a:solidFill>
              <a:schemeClr val="tx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58" idx="0"/>
          </p:cNvCxnSpPr>
          <p:nvPr/>
        </p:nvCxnSpPr>
        <p:spPr>
          <a:xfrm flipH="1" flipV="1">
            <a:off x="4115579" y="1522325"/>
            <a:ext cx="1" cy="531790"/>
          </a:xfrm>
          <a:prstGeom prst="line">
            <a:avLst/>
          </a:prstGeom>
          <a:ln w="19050">
            <a:solidFill>
              <a:schemeClr val="tx1">
                <a:lumMod val="65000"/>
              </a:schemeClr>
            </a:solidFill>
            <a:tailEnd w="lg"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4115579" y="1522325"/>
            <a:ext cx="4006366" cy="0"/>
          </a:xfrm>
          <a:prstGeom prst="straightConnector1">
            <a:avLst/>
          </a:prstGeom>
          <a:ln w="19050">
            <a:solidFill>
              <a:schemeClr val="tx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endCxn id="52" idx="1"/>
          </p:cNvCxnSpPr>
          <p:nvPr/>
        </p:nvCxnSpPr>
        <p:spPr>
          <a:xfrm flipV="1">
            <a:off x="7331677" y="1837424"/>
            <a:ext cx="745757" cy="19512"/>
          </a:xfrm>
          <a:prstGeom prst="straightConnector1">
            <a:avLst/>
          </a:prstGeom>
          <a:ln w="19050">
            <a:solidFill>
              <a:schemeClr val="tx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22" idx="0"/>
          </p:cNvCxnSpPr>
          <p:nvPr/>
        </p:nvCxnSpPr>
        <p:spPr>
          <a:xfrm flipH="1" flipV="1">
            <a:off x="7484011" y="2144078"/>
            <a:ext cx="1" cy="1233278"/>
          </a:xfrm>
          <a:prstGeom prst="line">
            <a:avLst/>
          </a:prstGeom>
          <a:ln w="1905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7484011" y="2144751"/>
            <a:ext cx="643855" cy="0"/>
          </a:xfrm>
          <a:prstGeom prst="straightConnector1">
            <a:avLst/>
          </a:prstGeom>
          <a:ln w="19050">
            <a:solidFill>
              <a:schemeClr val="tx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6963509" y="2877653"/>
            <a:ext cx="2171311" cy="0"/>
          </a:xfrm>
          <a:prstGeom prst="line">
            <a:avLst/>
          </a:prstGeom>
          <a:ln w="1905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6963509" y="2610238"/>
            <a:ext cx="0" cy="267415"/>
          </a:xfrm>
          <a:prstGeom prst="straightConnector1">
            <a:avLst/>
          </a:prstGeom>
          <a:ln w="19050">
            <a:solidFill>
              <a:schemeClr val="tx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8567225" y="1109573"/>
            <a:ext cx="0" cy="255659"/>
          </a:xfrm>
          <a:prstGeom prst="line">
            <a:avLst/>
          </a:prstGeom>
          <a:ln w="1905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1845213" y="1125416"/>
            <a:ext cx="6736080" cy="13812"/>
          </a:xfrm>
          <a:prstGeom prst="line">
            <a:avLst/>
          </a:prstGeom>
          <a:ln w="1905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845213" y="1139356"/>
            <a:ext cx="0" cy="2531836"/>
          </a:xfrm>
          <a:prstGeom prst="line">
            <a:avLst/>
          </a:prstGeom>
          <a:ln w="1905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1845213" y="3671192"/>
            <a:ext cx="693608" cy="0"/>
          </a:xfrm>
          <a:prstGeom prst="straightConnector1">
            <a:avLst/>
          </a:prstGeom>
          <a:ln w="19050">
            <a:solidFill>
              <a:schemeClr val="tx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1853576" y="1143805"/>
            <a:ext cx="3833128" cy="307777"/>
          </a:xfrm>
          <a:prstGeom prst="rect">
            <a:avLst/>
          </a:prstGeom>
          <a:noFill/>
        </p:spPr>
        <p:txBody>
          <a:bodyPr wrap="square" rtlCol="0">
            <a:spAutoFit/>
          </a:bodyPr>
          <a:lstStyle/>
          <a:p>
            <a:pPr algn="ctr"/>
            <a:r>
              <a:rPr lang="en-US" sz="1400" dirty="0" smtClean="0">
                <a:solidFill>
                  <a:schemeClr val="tx1">
                    <a:lumMod val="65000"/>
                  </a:schemeClr>
                </a:solidFill>
              </a:rPr>
              <a:t>Positive Impacts on Human Capital Capacity</a:t>
            </a:r>
            <a:endParaRPr lang="en-US" sz="1400" dirty="0">
              <a:solidFill>
                <a:schemeClr val="tx1">
                  <a:lumMod val="65000"/>
                </a:schemeClr>
              </a:solidFill>
            </a:endParaRPr>
          </a:p>
        </p:txBody>
      </p:sp>
      <p:cxnSp>
        <p:nvCxnSpPr>
          <p:cNvPr id="75" name="Straight Arrow Connector 74"/>
          <p:cNvCxnSpPr>
            <a:stCxn id="34" idx="0"/>
          </p:cNvCxnSpPr>
          <p:nvPr/>
        </p:nvCxnSpPr>
        <p:spPr>
          <a:xfrm flipV="1">
            <a:off x="9725663" y="2340502"/>
            <a:ext cx="0" cy="392507"/>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0" y="0"/>
            <a:ext cx="4639312" cy="307777"/>
          </a:xfrm>
          <a:prstGeom prst="rect">
            <a:avLst/>
          </a:prstGeom>
          <a:noFill/>
        </p:spPr>
        <p:txBody>
          <a:bodyPr wrap="square" rtlCol="0">
            <a:spAutoFit/>
          </a:bodyPr>
          <a:lstStyle/>
          <a:p>
            <a:r>
              <a:rPr lang="en-US" sz="1400" dirty="0" err="1" smtClean="0">
                <a:solidFill>
                  <a:schemeClr val="tx1">
                    <a:lumMod val="65000"/>
                  </a:schemeClr>
                </a:solidFill>
              </a:rPr>
              <a:t>Costanza</a:t>
            </a:r>
            <a:r>
              <a:rPr lang="en-US" sz="1400" dirty="0" smtClean="0">
                <a:solidFill>
                  <a:schemeClr val="tx1">
                    <a:lumMod val="65000"/>
                  </a:schemeClr>
                </a:solidFill>
              </a:rPr>
              <a:t>, R., June 2001. Bioscience, Vol. 51, No. 6</a:t>
            </a:r>
            <a:endParaRPr lang="en-US" dirty="0">
              <a:solidFill>
                <a:schemeClr val="tx1">
                  <a:lumMod val="65000"/>
                </a:schemeClr>
              </a:solidFill>
            </a:endParaRPr>
          </a:p>
        </p:txBody>
      </p:sp>
      <p:sp>
        <p:nvSpPr>
          <p:cNvPr id="78" name="TextBox 77"/>
          <p:cNvSpPr txBox="1"/>
          <p:nvPr/>
        </p:nvSpPr>
        <p:spPr>
          <a:xfrm>
            <a:off x="576771" y="3671192"/>
            <a:ext cx="2110155" cy="523220"/>
          </a:xfrm>
          <a:prstGeom prst="rect">
            <a:avLst/>
          </a:prstGeom>
          <a:noFill/>
        </p:spPr>
        <p:txBody>
          <a:bodyPr wrap="square" rtlCol="0">
            <a:spAutoFit/>
          </a:bodyPr>
          <a:lstStyle/>
          <a:p>
            <a:r>
              <a:rPr lang="en-US" sz="1400" dirty="0" smtClean="0">
                <a:solidFill>
                  <a:schemeClr val="tx1">
                    <a:lumMod val="65000"/>
                  </a:schemeClr>
                </a:solidFill>
              </a:rPr>
              <a:t>Education, Training, Research</a:t>
            </a:r>
            <a:endParaRPr lang="en-US" sz="1400" dirty="0">
              <a:solidFill>
                <a:schemeClr val="tx1">
                  <a:lumMod val="65000"/>
                </a:schemeClr>
              </a:solidFill>
            </a:endParaRPr>
          </a:p>
        </p:txBody>
      </p:sp>
      <p:sp>
        <p:nvSpPr>
          <p:cNvPr id="77" name="TextBox 76"/>
          <p:cNvSpPr txBox="1"/>
          <p:nvPr/>
        </p:nvSpPr>
        <p:spPr>
          <a:xfrm>
            <a:off x="10865476" y="753228"/>
            <a:ext cx="1326524" cy="1015663"/>
          </a:xfrm>
          <a:prstGeom prst="rect">
            <a:avLst/>
          </a:prstGeom>
          <a:noFill/>
        </p:spPr>
        <p:txBody>
          <a:bodyPr wrap="square" rtlCol="0">
            <a:spAutoFit/>
          </a:bodyPr>
          <a:lstStyle/>
          <a:p>
            <a:r>
              <a:rPr lang="en-US" sz="6000" dirty="0" smtClean="0">
                <a:latin typeface="Calibri" panose="020F0502020204030204" pitchFamily="34" charset="0"/>
              </a:rPr>
              <a:t>J2$</a:t>
            </a:r>
            <a:endParaRPr lang="en-US" sz="6000" dirty="0">
              <a:latin typeface="Calibri" panose="020F0502020204030204" pitchFamily="34" charset="0"/>
            </a:endParaRPr>
          </a:p>
        </p:txBody>
      </p:sp>
    </p:spTree>
    <p:extLst>
      <p:ext uri="{BB962C8B-B14F-4D97-AF65-F5344CB8AC3E}">
        <p14:creationId xmlns:p14="http://schemas.microsoft.com/office/powerpoint/2010/main" val="2711240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Efficient allocation of pollution</a:t>
            </a:r>
            <a:endParaRPr lang="en-US" dirty="0"/>
          </a:p>
        </p:txBody>
      </p:sp>
      <p:sp>
        <p:nvSpPr>
          <p:cNvPr id="3" name="Content Placeholder 2"/>
          <p:cNvSpPr>
            <a:spLocks noGrp="1"/>
          </p:cNvSpPr>
          <p:nvPr>
            <p:ph idx="1"/>
          </p:nvPr>
        </p:nvSpPr>
        <p:spPr>
          <a:xfrm>
            <a:off x="139080" y="1986136"/>
            <a:ext cx="11933858" cy="4733364"/>
          </a:xfrm>
        </p:spPr>
        <p:txBody>
          <a:bodyPr>
            <a:normAutofit/>
          </a:bodyPr>
          <a:lstStyle/>
          <a:p>
            <a:pPr marL="0" indent="0">
              <a:buNone/>
            </a:pPr>
            <a:r>
              <a:rPr lang="en-US" dirty="0" smtClean="0"/>
              <a:t>Stock pollutants (</a:t>
            </a:r>
            <a:r>
              <a:rPr lang="en-US" dirty="0" smtClean="0"/>
              <a:t>persistence, Carbon monoxide, </a:t>
            </a:r>
            <a:r>
              <a:rPr lang="en-US" dirty="0" err="1" smtClean="0"/>
              <a:t>sulpher</a:t>
            </a:r>
            <a:r>
              <a:rPr lang="en-US" dirty="0" smtClean="0"/>
              <a:t> dioxide, diesel exhaust)</a:t>
            </a:r>
            <a:endParaRPr lang="en-US" dirty="0" smtClean="0"/>
          </a:p>
          <a:p>
            <a:pPr marL="349250"/>
            <a:r>
              <a:rPr lang="en-US" dirty="0" smtClean="0"/>
              <a:t>Maximize benefit </a:t>
            </a:r>
            <a:r>
              <a:rPr lang="en-US" dirty="0" smtClean="0">
                <a:latin typeface="Symbol" panose="05050102010706020507" pitchFamily="18" charset="2"/>
              </a:rPr>
              <a:t>-</a:t>
            </a:r>
            <a:r>
              <a:rPr lang="en-US" dirty="0" smtClean="0"/>
              <a:t> cost: benefit from consumption at any point in time minus the damage caused by the pollutant</a:t>
            </a:r>
          </a:p>
          <a:p>
            <a:pPr marL="349250"/>
            <a:r>
              <a:rPr lang="en-US" dirty="0" smtClean="0"/>
              <a:t>Efficient quantity declines over time as the marginal cost of the damage rises</a:t>
            </a:r>
          </a:p>
          <a:p>
            <a:pPr marL="349250"/>
            <a:r>
              <a:rPr lang="en-US" dirty="0" smtClean="0"/>
              <a:t>Price of the good rises over time as the amount of resources committed to pollution control rise</a:t>
            </a:r>
          </a:p>
          <a:p>
            <a:pPr marL="349250"/>
            <a:r>
              <a:rPr lang="en-US" dirty="0" smtClean="0"/>
              <a:t>Steady state: additions to the stock pollutant stop as additional emissions are ‘controlled’ (e.g., recycling)</a:t>
            </a:r>
          </a:p>
          <a:p>
            <a:pPr marL="349250"/>
            <a:r>
              <a:rPr lang="en-US" dirty="0" smtClean="0"/>
              <a:t>Price and quantity consumed remain constant, but the damage persists (e.g., mercury contamination)</a:t>
            </a:r>
          </a:p>
          <a:p>
            <a:pPr marL="349250"/>
            <a:r>
              <a:rPr lang="en-US" dirty="0" smtClean="0"/>
              <a:t>Technology can alter the efficient allocation</a:t>
            </a:r>
            <a:endParaRPr lang="en-US" dirty="0"/>
          </a:p>
        </p:txBody>
      </p:sp>
      <p:sp>
        <p:nvSpPr>
          <p:cNvPr id="5" name="TextBox 4"/>
          <p:cNvSpPr txBox="1"/>
          <p:nvPr/>
        </p:nvSpPr>
        <p:spPr>
          <a:xfrm>
            <a:off x="10865476" y="753228"/>
            <a:ext cx="1326524" cy="1015663"/>
          </a:xfrm>
          <a:prstGeom prst="rect">
            <a:avLst/>
          </a:prstGeom>
          <a:noFill/>
        </p:spPr>
        <p:txBody>
          <a:bodyPr wrap="square" rtlCol="0">
            <a:spAutoFit/>
          </a:bodyPr>
          <a:lstStyle/>
          <a:p>
            <a:r>
              <a:rPr lang="en-US" sz="6000" dirty="0" smtClean="0">
                <a:latin typeface="Calibri" panose="020F0502020204030204" pitchFamily="34" charset="0"/>
              </a:rPr>
              <a:t>J2$</a:t>
            </a:r>
            <a:endParaRPr lang="en-US" sz="6000" dirty="0">
              <a:latin typeface="Calibri" panose="020F0502020204030204" pitchFamily="34" charset="0"/>
            </a:endParaRPr>
          </a:p>
        </p:txBody>
      </p:sp>
      <p:sp>
        <p:nvSpPr>
          <p:cNvPr id="4" name="TextBox 3"/>
          <p:cNvSpPr txBox="1"/>
          <p:nvPr/>
        </p:nvSpPr>
        <p:spPr>
          <a:xfrm>
            <a:off x="2864223" y="6581001"/>
            <a:ext cx="9327777" cy="276999"/>
          </a:xfrm>
          <a:prstGeom prst="rect">
            <a:avLst/>
          </a:prstGeom>
          <a:noFill/>
        </p:spPr>
        <p:txBody>
          <a:bodyPr wrap="square" rtlCol="0">
            <a:spAutoFit/>
          </a:bodyPr>
          <a:lstStyle/>
          <a:p>
            <a:r>
              <a:rPr lang="en-US" sz="1200" dirty="0" smtClean="0"/>
              <a:t>Much of the following material is adapted from Chapter 14 of Environmental &amp; Natural Resource Economics by </a:t>
            </a:r>
            <a:r>
              <a:rPr lang="en-US" sz="1200" dirty="0" err="1" smtClean="0"/>
              <a:t>Tietenberg</a:t>
            </a:r>
            <a:r>
              <a:rPr lang="en-US" sz="1200" dirty="0" smtClean="0"/>
              <a:t> and Lewis</a:t>
            </a:r>
            <a:endParaRPr lang="en-US" sz="1200" dirty="0"/>
          </a:p>
        </p:txBody>
      </p:sp>
    </p:spTree>
    <p:extLst>
      <p:ext uri="{BB962C8B-B14F-4D97-AF65-F5344CB8AC3E}">
        <p14:creationId xmlns:p14="http://schemas.microsoft.com/office/powerpoint/2010/main" val="26828923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0321" y="753228"/>
            <a:ext cx="9613861" cy="1080938"/>
          </a:xfrm>
        </p:spPr>
        <p:txBody>
          <a:bodyPr/>
          <a:lstStyle/>
          <a:p>
            <a:r>
              <a:rPr lang="en-US" dirty="0" smtClean="0"/>
              <a:t>Efficient allocation of pollution</a:t>
            </a:r>
            <a:endParaRPr lang="en-US" dirty="0"/>
          </a:p>
        </p:txBody>
      </p:sp>
      <p:sp>
        <p:nvSpPr>
          <p:cNvPr id="5" name="Content Placeholder 2"/>
          <p:cNvSpPr>
            <a:spLocks noGrp="1"/>
          </p:cNvSpPr>
          <p:nvPr>
            <p:ph idx="1"/>
          </p:nvPr>
        </p:nvSpPr>
        <p:spPr>
          <a:xfrm>
            <a:off x="228601" y="2124636"/>
            <a:ext cx="5426850" cy="4733364"/>
          </a:xfrm>
        </p:spPr>
        <p:txBody>
          <a:bodyPr>
            <a:normAutofit/>
          </a:bodyPr>
          <a:lstStyle/>
          <a:p>
            <a:pPr marL="0" indent="0">
              <a:buNone/>
            </a:pPr>
            <a:r>
              <a:rPr lang="en-US" dirty="0" smtClean="0"/>
              <a:t>Fund pollutants (</a:t>
            </a:r>
            <a:r>
              <a:rPr lang="en-US" dirty="0" smtClean="0"/>
              <a:t>assimilation, CO</a:t>
            </a:r>
            <a:r>
              <a:rPr lang="en-US" baseline="-25000" dirty="0" smtClean="0"/>
              <a:t>2</a:t>
            </a:r>
            <a:r>
              <a:rPr lang="en-US" dirty="0" smtClean="0"/>
              <a:t>)</a:t>
            </a:r>
            <a:endParaRPr lang="en-US" dirty="0" smtClean="0"/>
          </a:p>
          <a:p>
            <a:pPr marL="349250"/>
            <a:r>
              <a:rPr lang="en-US" dirty="0" smtClean="0"/>
              <a:t>Static versus dynamic analysis</a:t>
            </a:r>
          </a:p>
          <a:p>
            <a:pPr marL="349250"/>
            <a:r>
              <a:rPr lang="en-US" dirty="0" smtClean="0"/>
              <a:t>Low-levels of emissions:  no link between current and future emissions/damages</a:t>
            </a:r>
          </a:p>
          <a:p>
            <a:pPr marL="349250"/>
            <a:r>
              <a:rPr lang="en-US" dirty="0" smtClean="0"/>
              <a:t>Small amounts of pollution are more easily diluted in the environment</a:t>
            </a:r>
          </a:p>
          <a:p>
            <a:pPr marL="349250"/>
            <a:r>
              <a:rPr lang="en-US" dirty="0" smtClean="0"/>
              <a:t>Marginal costs of mitigation increase with the amount controlled</a:t>
            </a:r>
          </a:p>
          <a:p>
            <a:pPr marL="349250"/>
            <a:r>
              <a:rPr lang="en-US" dirty="0" smtClean="0"/>
              <a:t>Note: Q* ≠ 0</a:t>
            </a:r>
          </a:p>
          <a:p>
            <a:pPr marL="349250"/>
            <a:endParaRPr lang="en-US" dirty="0" smtClean="0"/>
          </a:p>
        </p:txBody>
      </p:sp>
      <p:sp>
        <p:nvSpPr>
          <p:cNvPr id="6" name="TextBox 5"/>
          <p:cNvSpPr txBox="1"/>
          <p:nvPr/>
        </p:nvSpPr>
        <p:spPr>
          <a:xfrm>
            <a:off x="10865476" y="753228"/>
            <a:ext cx="1326524" cy="1015663"/>
          </a:xfrm>
          <a:prstGeom prst="rect">
            <a:avLst/>
          </a:prstGeom>
          <a:noFill/>
        </p:spPr>
        <p:txBody>
          <a:bodyPr wrap="square" rtlCol="0">
            <a:spAutoFit/>
          </a:bodyPr>
          <a:lstStyle/>
          <a:p>
            <a:r>
              <a:rPr lang="en-US" sz="6000" dirty="0" smtClean="0">
                <a:latin typeface="Calibri" panose="020F0502020204030204" pitchFamily="34" charset="0"/>
              </a:rPr>
              <a:t>J2$</a:t>
            </a:r>
            <a:endParaRPr lang="en-US" sz="6000" dirty="0">
              <a:latin typeface="Calibri" panose="020F0502020204030204" pitchFamily="34" charset="0"/>
            </a:endParaRPr>
          </a:p>
        </p:txBody>
      </p:sp>
      <p:pic>
        <p:nvPicPr>
          <p:cNvPr id="1026" name="Picture 2" descr="http://publicecon.wikispaces.com/file/view/PollutionCostGraph.JPG/72303507/PollutionCostGrap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5451" y="2124636"/>
            <a:ext cx="6451384" cy="4168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7402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For some pollutants Q* might equal 0 (or close to it) [e.g., plutonium]</a:t>
            </a:r>
          </a:p>
          <a:p>
            <a:r>
              <a:rPr lang="en-US" sz="2800" dirty="0" smtClean="0"/>
              <a:t>Upward shift of the marginal damage curve</a:t>
            </a:r>
          </a:p>
          <a:p>
            <a:r>
              <a:rPr lang="en-US" sz="2800" dirty="0" smtClean="0"/>
              <a:t>Equivalently for ‘environmentally-sensitive’ areas</a:t>
            </a:r>
          </a:p>
          <a:p>
            <a:r>
              <a:rPr lang="en-US" sz="2800" dirty="0" smtClean="0"/>
              <a:t>Alternatively, low population density areas may see a downward shift of the marginal damage curve and Q* would be larger</a:t>
            </a:r>
            <a:endParaRPr lang="en-US" sz="2800" dirty="0"/>
          </a:p>
        </p:txBody>
      </p:sp>
      <p:sp>
        <p:nvSpPr>
          <p:cNvPr id="4" name="Title 1"/>
          <p:cNvSpPr>
            <a:spLocks noGrp="1"/>
          </p:cNvSpPr>
          <p:nvPr>
            <p:ph type="title"/>
          </p:nvPr>
        </p:nvSpPr>
        <p:spPr>
          <a:xfrm>
            <a:off x="680321" y="753228"/>
            <a:ext cx="9613861" cy="1080938"/>
          </a:xfrm>
        </p:spPr>
        <p:txBody>
          <a:bodyPr/>
          <a:lstStyle/>
          <a:p>
            <a:r>
              <a:rPr lang="en-US" dirty="0" smtClean="0"/>
              <a:t>Efficient allocation of pollution</a:t>
            </a:r>
            <a:endParaRPr lang="en-US" dirty="0"/>
          </a:p>
        </p:txBody>
      </p:sp>
      <p:sp>
        <p:nvSpPr>
          <p:cNvPr id="5" name="TextBox 4"/>
          <p:cNvSpPr txBox="1"/>
          <p:nvPr/>
        </p:nvSpPr>
        <p:spPr>
          <a:xfrm>
            <a:off x="10865476" y="753228"/>
            <a:ext cx="1326524" cy="1015663"/>
          </a:xfrm>
          <a:prstGeom prst="rect">
            <a:avLst/>
          </a:prstGeom>
          <a:noFill/>
        </p:spPr>
        <p:txBody>
          <a:bodyPr wrap="square" rtlCol="0">
            <a:spAutoFit/>
          </a:bodyPr>
          <a:lstStyle/>
          <a:p>
            <a:r>
              <a:rPr lang="en-US" sz="6000" dirty="0" smtClean="0">
                <a:latin typeface="Calibri" panose="020F0502020204030204" pitchFamily="34" charset="0"/>
              </a:rPr>
              <a:t>J2$</a:t>
            </a:r>
            <a:endParaRPr lang="en-US" sz="6000" dirty="0">
              <a:latin typeface="Calibri" panose="020F0502020204030204" pitchFamily="34" charset="0"/>
            </a:endParaRPr>
          </a:p>
        </p:txBody>
      </p:sp>
    </p:spTree>
    <p:extLst>
      <p:ext uri="{BB962C8B-B14F-4D97-AF65-F5344CB8AC3E}">
        <p14:creationId xmlns:p14="http://schemas.microsoft.com/office/powerpoint/2010/main" val="1247417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Marginal Abatement Costs</a:t>
            </a:r>
            <a:endParaRPr lang="en-US" dirty="0"/>
          </a:p>
        </p:txBody>
      </p:sp>
      <p:sp>
        <p:nvSpPr>
          <p:cNvPr id="3" name="Content Placeholder 2"/>
          <p:cNvSpPr>
            <a:spLocks noGrp="1"/>
          </p:cNvSpPr>
          <p:nvPr>
            <p:ph idx="1"/>
          </p:nvPr>
        </p:nvSpPr>
        <p:spPr>
          <a:xfrm>
            <a:off x="115544" y="2196366"/>
            <a:ext cx="5516481" cy="4661634"/>
          </a:xfrm>
        </p:spPr>
        <p:txBody>
          <a:bodyPr>
            <a:normAutofit/>
          </a:bodyPr>
          <a:lstStyle/>
          <a:p>
            <a:r>
              <a:rPr lang="en-US" sz="2200" dirty="0" smtClean="0"/>
              <a:t>Consider two firms</a:t>
            </a:r>
          </a:p>
          <a:p>
            <a:r>
              <a:rPr lang="en-US" sz="2200" dirty="0" smtClean="0"/>
              <a:t>Total emissions = 30 units</a:t>
            </a:r>
          </a:p>
          <a:p>
            <a:r>
              <a:rPr lang="en-US" sz="2200" dirty="0" smtClean="0"/>
              <a:t>Each emits 15 units</a:t>
            </a:r>
          </a:p>
          <a:p>
            <a:r>
              <a:rPr lang="en-US" sz="2200" dirty="0" smtClean="0"/>
              <a:t>Goal: reduce emissions to 15 units</a:t>
            </a:r>
          </a:p>
          <a:p>
            <a:r>
              <a:rPr lang="en-US" sz="2200" dirty="0" smtClean="0"/>
              <a:t>Uniformly mixed fund pollutants</a:t>
            </a:r>
          </a:p>
          <a:p>
            <a:r>
              <a:rPr lang="en-US" sz="2200" dirty="0" smtClean="0"/>
              <a:t>Relative point sources are less important</a:t>
            </a:r>
          </a:p>
          <a:p>
            <a:r>
              <a:rPr lang="en-US" sz="2200" dirty="0" smtClean="0"/>
              <a:t>Find the cost-effective allocation of control responsibility</a:t>
            </a:r>
          </a:p>
          <a:p>
            <a:r>
              <a:rPr lang="en-US" sz="2200" dirty="0" smtClean="0"/>
              <a:t>[Variable] cost of control for firm 1 is A</a:t>
            </a:r>
          </a:p>
          <a:p>
            <a:r>
              <a:rPr lang="en-US" sz="2200" dirty="0" smtClean="0"/>
              <a:t>Cost of control for firm 2 is B</a:t>
            </a:r>
            <a:endParaRPr lang="en-US" sz="2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2025" y="2196366"/>
            <a:ext cx="6559975" cy="4063701"/>
          </a:xfrm>
          <a:prstGeom prst="rect">
            <a:avLst/>
          </a:prstGeom>
        </p:spPr>
      </p:pic>
      <p:sp>
        <p:nvSpPr>
          <p:cNvPr id="7" name="TextBox 6"/>
          <p:cNvSpPr txBox="1"/>
          <p:nvPr/>
        </p:nvSpPr>
        <p:spPr>
          <a:xfrm>
            <a:off x="10865476" y="753228"/>
            <a:ext cx="1326524" cy="1015663"/>
          </a:xfrm>
          <a:prstGeom prst="rect">
            <a:avLst/>
          </a:prstGeom>
          <a:noFill/>
        </p:spPr>
        <p:txBody>
          <a:bodyPr wrap="square" rtlCol="0">
            <a:spAutoFit/>
          </a:bodyPr>
          <a:lstStyle/>
          <a:p>
            <a:r>
              <a:rPr lang="en-US" sz="6000" dirty="0" smtClean="0">
                <a:latin typeface="Calibri" panose="020F0502020204030204" pitchFamily="34" charset="0"/>
              </a:rPr>
              <a:t>J2$</a:t>
            </a:r>
            <a:endParaRPr lang="en-US" sz="6000" dirty="0">
              <a:latin typeface="Calibri" panose="020F0502020204030204" pitchFamily="34" charset="0"/>
            </a:endParaRPr>
          </a:p>
        </p:txBody>
      </p:sp>
      <p:cxnSp>
        <p:nvCxnSpPr>
          <p:cNvPr id="9" name="Straight Arrow Connector 8"/>
          <p:cNvCxnSpPr/>
          <p:nvPr/>
        </p:nvCxnSpPr>
        <p:spPr>
          <a:xfrm flipH="1">
            <a:off x="10568321" y="6146374"/>
            <a:ext cx="1169894" cy="0"/>
          </a:xfrm>
          <a:prstGeom prst="straightConnector1">
            <a:avLst/>
          </a:prstGeom>
          <a:ln w="22225">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5761104" y="5689174"/>
            <a:ext cx="799353" cy="426"/>
          </a:xfrm>
          <a:prstGeom prst="straightConnector1">
            <a:avLst/>
          </a:prstGeom>
          <a:ln w="22225">
            <a:solidFill>
              <a:schemeClr val="bg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11148506" y="2307771"/>
            <a:ext cx="40342" cy="34111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6543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Marginal Abatement Costs</a:t>
            </a:r>
            <a:endParaRPr lang="en-US" dirty="0"/>
          </a:p>
        </p:txBody>
      </p:sp>
      <p:sp>
        <p:nvSpPr>
          <p:cNvPr id="3" name="Content Placeholder 2"/>
          <p:cNvSpPr>
            <a:spLocks noGrp="1"/>
          </p:cNvSpPr>
          <p:nvPr>
            <p:ph idx="1"/>
          </p:nvPr>
        </p:nvSpPr>
        <p:spPr>
          <a:xfrm>
            <a:off x="291663" y="2336872"/>
            <a:ext cx="11305252" cy="4267127"/>
          </a:xfrm>
        </p:spPr>
        <p:txBody>
          <a:bodyPr/>
          <a:lstStyle/>
          <a:p>
            <a:r>
              <a:rPr lang="en-US" dirty="0" smtClean="0"/>
              <a:t>Minimized when the marginal costs of control are equalized for all point sources</a:t>
            </a:r>
          </a:p>
          <a:p>
            <a:r>
              <a:rPr lang="en-US" dirty="0" smtClean="0"/>
              <a:t>How can we achieve the optimal solution?</a:t>
            </a:r>
          </a:p>
          <a:p>
            <a:pPr marL="855663" indent="-457200">
              <a:buFont typeface="+mj-lt"/>
              <a:buAutoNum type="arabicPeriod"/>
            </a:pPr>
            <a:r>
              <a:rPr lang="en-US" dirty="0" smtClean="0"/>
              <a:t>Emissions standards: set a global standard and apply it evenly (e.g., each firm must reduce emissions by 7.5 units); inefficient since firm 1 has lower MC of abatement</a:t>
            </a:r>
          </a:p>
          <a:p>
            <a:pPr marL="855663" indent="-457200">
              <a:buFont typeface="+mj-lt"/>
              <a:buAutoNum type="arabicPeriod"/>
            </a:pPr>
            <a:r>
              <a:rPr lang="en-US" dirty="0" smtClean="0"/>
              <a:t>Cap-and-Trade: each firm faces a limit on how much pollution they can emit and are allocated ‘allowances’ to pollute; exactly enough emissions are allocated necessary to meet the target reduction; allowances are </a:t>
            </a:r>
            <a:r>
              <a:rPr lang="en-US" dirty="0" err="1" smtClean="0"/>
              <a:t>tradeable</a:t>
            </a:r>
            <a:r>
              <a:rPr lang="en-US" dirty="0" smtClean="0"/>
              <a:t>; ‘dirty’ firms can buy allowances; ‘clean’ firms sell</a:t>
            </a:r>
            <a:endParaRPr lang="en-US" dirty="0"/>
          </a:p>
        </p:txBody>
      </p:sp>
      <p:sp>
        <p:nvSpPr>
          <p:cNvPr id="4" name="TextBox 3"/>
          <p:cNvSpPr txBox="1"/>
          <p:nvPr/>
        </p:nvSpPr>
        <p:spPr>
          <a:xfrm>
            <a:off x="10865476" y="753228"/>
            <a:ext cx="1326524" cy="1015663"/>
          </a:xfrm>
          <a:prstGeom prst="rect">
            <a:avLst/>
          </a:prstGeom>
          <a:noFill/>
        </p:spPr>
        <p:txBody>
          <a:bodyPr wrap="square" rtlCol="0">
            <a:spAutoFit/>
          </a:bodyPr>
          <a:lstStyle/>
          <a:p>
            <a:r>
              <a:rPr lang="en-US" sz="6000" dirty="0" smtClean="0">
                <a:latin typeface="Calibri" panose="020F0502020204030204" pitchFamily="34" charset="0"/>
              </a:rPr>
              <a:t>J2$</a:t>
            </a:r>
            <a:endParaRPr lang="en-US" sz="6000" dirty="0">
              <a:latin typeface="Calibri" panose="020F0502020204030204" pitchFamily="34" charset="0"/>
            </a:endParaRPr>
          </a:p>
        </p:txBody>
      </p:sp>
    </p:spTree>
    <p:extLst>
      <p:ext uri="{BB962C8B-B14F-4D97-AF65-F5344CB8AC3E}">
        <p14:creationId xmlns:p14="http://schemas.microsoft.com/office/powerpoint/2010/main" val="3508983705"/>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ＭＳ Ｐ明朝"/>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2461</TotalTime>
  <Words>4017</Words>
  <Application>Microsoft Office PowerPoint</Application>
  <PresentationFormat>Widescreen</PresentationFormat>
  <Paragraphs>400</Paragraphs>
  <Slides>36</Slides>
  <Notes>25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36</vt:i4>
      </vt:variant>
    </vt:vector>
  </HeadingPairs>
  <TitlesOfParts>
    <vt:vector size="48" baseType="lpstr">
      <vt:lpstr>ＭＳ Ｐゴシック</vt:lpstr>
      <vt:lpstr>Arial</vt:lpstr>
      <vt:lpstr>Calibri</vt:lpstr>
      <vt:lpstr>Consolas</vt:lpstr>
      <vt:lpstr>Constantia</vt:lpstr>
      <vt:lpstr>Courier New</vt:lpstr>
      <vt:lpstr>Symbol</vt:lpstr>
      <vt:lpstr>Trebuchet MS</vt:lpstr>
      <vt:lpstr>Wingdings</vt:lpstr>
      <vt:lpstr>Wingdings 2</vt:lpstr>
      <vt:lpstr>Berlin</vt:lpstr>
      <vt:lpstr>Flow</vt:lpstr>
      <vt:lpstr>Economics of Pollution</vt:lpstr>
      <vt:lpstr>Pollution</vt:lpstr>
      <vt:lpstr>PowerPoint Presentation</vt:lpstr>
      <vt:lpstr>PowerPoint Presentation</vt:lpstr>
      <vt:lpstr>Efficient allocation of pollution</vt:lpstr>
      <vt:lpstr>Efficient allocation of pollution</vt:lpstr>
      <vt:lpstr>Efficient allocation of pollution</vt:lpstr>
      <vt:lpstr>Marginal Abatement Costs</vt:lpstr>
      <vt:lpstr>Marginal Abatement Costs</vt:lpstr>
      <vt:lpstr>Marginal Abatement Costs</vt:lpstr>
      <vt:lpstr>Regional Greenhouse Gas Initiative (RGGI)</vt:lpstr>
      <vt:lpstr>Carbon Pricing  in Principle and Practice</vt:lpstr>
      <vt:lpstr>Munich Re Insurance Data</vt:lpstr>
      <vt:lpstr>The Basics of Climate Change</vt:lpstr>
      <vt:lpstr>Setting the Scene: The Buildup of Greenhouse Gases</vt:lpstr>
      <vt:lpstr>The Choice of the Temperature Target</vt:lpstr>
      <vt:lpstr>PowerPoint Presentation</vt:lpstr>
      <vt:lpstr>Setting the Scene: Economic Principles</vt:lpstr>
      <vt:lpstr>The Two Forms of Carbon Pricing</vt:lpstr>
      <vt:lpstr>The Spread of Carbon Pricing</vt:lpstr>
      <vt:lpstr>RGGI:The Origins</vt:lpstr>
      <vt:lpstr>Cap-and-Trade RGGI Style</vt:lpstr>
      <vt:lpstr>Allowance Sales Proceeds (as of February, 2018)</vt:lpstr>
      <vt:lpstr>Use of RGGI Revenue</vt:lpstr>
      <vt:lpstr>The Political Economy of RGGI in Maine</vt:lpstr>
      <vt:lpstr>Uses of Revenue In Maine</vt:lpstr>
      <vt:lpstr>The National Semiconductor (Now Texas Instruments) Case:  An Example</vt:lpstr>
      <vt:lpstr> The Macroeconomic Effects</vt:lpstr>
      <vt:lpstr>RGGI Cap and Annual Emissions (Hundreds of Millions of Short Tons of CO2)</vt:lpstr>
      <vt:lpstr>Why have Emissions Decreased so Much for RGGI Plants?</vt:lpstr>
      <vt:lpstr>Are all these emissions reductions due to RGGI?</vt:lpstr>
      <vt:lpstr>What about Leakage in RGGI?</vt:lpstr>
      <vt:lpstr>RGGI Leakage: The Evidence</vt:lpstr>
      <vt:lpstr>The Future of RGGI</vt:lpstr>
      <vt:lpstr>The RGGI Bottom Line</vt:lpstr>
      <vt:lpstr>The Carbon Pricing Bottom Line</vt:lpstr>
    </vt:vector>
  </TitlesOfParts>
  <Company>Colby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 Estimation</dc:title>
  <dc:creator>Michael R. Donihue</dc:creator>
  <cp:lastModifiedBy>Windows User</cp:lastModifiedBy>
  <cp:revision>360</cp:revision>
  <dcterms:created xsi:type="dcterms:W3CDTF">2014-11-21T00:29:46Z</dcterms:created>
  <dcterms:modified xsi:type="dcterms:W3CDTF">2018-04-12T02:00:20Z</dcterms:modified>
</cp:coreProperties>
</file>