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7" r:id="rId3"/>
    <p:sldId id="260" r:id="rId4"/>
    <p:sldId id="292" r:id="rId5"/>
    <p:sldId id="293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985000" cy="92837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7" d="100"/>
          <a:sy n="77" d="100"/>
        </p:scale>
        <p:origin x="22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26834" cy="465797"/>
          </a:xfrm>
          <a:prstGeom prst="rect">
            <a:avLst/>
          </a:prstGeom>
        </p:spPr>
        <p:txBody>
          <a:bodyPr vert="horz" lIns="92957" tIns="46478" rIns="92957" bIns="464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56551" y="1"/>
            <a:ext cx="3026834" cy="465797"/>
          </a:xfrm>
          <a:prstGeom prst="rect">
            <a:avLst/>
          </a:prstGeom>
        </p:spPr>
        <p:txBody>
          <a:bodyPr vert="horz" lIns="92957" tIns="46478" rIns="92957" bIns="46478" rtlCol="0"/>
          <a:lstStyle>
            <a:lvl1pPr algn="r">
              <a:defRPr sz="1200"/>
            </a:lvl1pPr>
          </a:lstStyle>
          <a:p>
            <a:fld id="{A217096B-A71D-4A80-958F-2073DCDB58A3}" type="datetimeFigureOut">
              <a:rPr lang="en-US" smtClean="0"/>
              <a:t>2/22/2018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7904"/>
            <a:ext cx="3026834" cy="465796"/>
          </a:xfrm>
          <a:prstGeom prst="rect">
            <a:avLst/>
          </a:prstGeom>
        </p:spPr>
        <p:txBody>
          <a:bodyPr vert="horz" lIns="92957" tIns="46478" rIns="92957" bIns="464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56551" y="8817904"/>
            <a:ext cx="3026834" cy="465796"/>
          </a:xfrm>
          <a:prstGeom prst="rect">
            <a:avLst/>
          </a:prstGeom>
        </p:spPr>
        <p:txBody>
          <a:bodyPr vert="horz" lIns="92957" tIns="46478" rIns="92957" bIns="46478" rtlCol="0" anchor="b"/>
          <a:lstStyle>
            <a:lvl1pPr algn="r">
              <a:defRPr sz="1200"/>
            </a:lvl1pPr>
          </a:lstStyle>
          <a:p>
            <a:fld id="{82B73819-6444-4966-92F7-E88C6B6576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69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27158" cy="465016"/>
          </a:xfrm>
          <a:prstGeom prst="rect">
            <a:avLst/>
          </a:prstGeom>
        </p:spPr>
        <p:txBody>
          <a:bodyPr vert="horz" lIns="85816" tIns="42908" rIns="85816" bIns="42908" rtlCol="0"/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759" y="1"/>
            <a:ext cx="3027158" cy="465016"/>
          </a:xfrm>
          <a:prstGeom prst="rect">
            <a:avLst/>
          </a:prstGeom>
        </p:spPr>
        <p:txBody>
          <a:bodyPr vert="horz" lIns="85816" tIns="42908" rIns="85816" bIns="42908" rtlCol="0"/>
          <a:lstStyle>
            <a:lvl1pPr algn="r">
              <a:defRPr sz="1100"/>
            </a:lvl1pPr>
          </a:lstStyle>
          <a:p>
            <a:fld id="{5A44C354-5F2B-430E-9A1D-0829A918E7D3}" type="datetimeFigureOut">
              <a:rPr lang="en-US" smtClean="0"/>
              <a:t>2/22/2018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08025" y="1160463"/>
            <a:ext cx="5568950" cy="3133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5816" tIns="42908" rIns="85816" bIns="4290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826" y="4467470"/>
            <a:ext cx="5587349" cy="3655770"/>
          </a:xfrm>
          <a:prstGeom prst="rect">
            <a:avLst/>
          </a:prstGeom>
        </p:spPr>
        <p:txBody>
          <a:bodyPr vert="horz" lIns="85816" tIns="42908" rIns="85816" bIns="4290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18685"/>
            <a:ext cx="3027158" cy="465016"/>
          </a:xfrm>
          <a:prstGeom prst="rect">
            <a:avLst/>
          </a:prstGeom>
        </p:spPr>
        <p:txBody>
          <a:bodyPr vert="horz" lIns="85816" tIns="42908" rIns="85816" bIns="42908" rtlCol="0" anchor="b"/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759" y="8818685"/>
            <a:ext cx="3027158" cy="465016"/>
          </a:xfrm>
          <a:prstGeom prst="rect">
            <a:avLst/>
          </a:prstGeom>
        </p:spPr>
        <p:txBody>
          <a:bodyPr vert="horz" lIns="85816" tIns="42908" rIns="85816" bIns="42908" rtlCol="0" anchor="b"/>
          <a:lstStyle>
            <a:lvl1pPr algn="r">
              <a:defRPr sz="1100"/>
            </a:lvl1pPr>
          </a:lstStyle>
          <a:p>
            <a:fld id="{C7C10EAC-A079-4335-8636-7E35B8351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274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10-Feb-15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J2$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10-Feb-15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J2$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10-Feb-15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J2$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10-Feb-15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J2$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10-Feb-15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J2$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10-Feb-15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J2$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10-Feb-15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J2$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10-Feb-15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J2$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r>
              <a:rPr lang="en-US" smtClean="0"/>
              <a:t>10-Feb-15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r>
              <a:rPr lang="en-US" smtClean="0"/>
              <a:t>J2$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10-Feb-15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J2$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10-Feb-15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J2$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10-Feb-15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J2$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10-Feb-15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J2$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10-Feb-15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J2$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10-Feb-15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J2$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10-Feb-15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J2$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10-Feb-15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J2$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10-Feb-15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J2$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Macroe</a:t>
            </a:r>
            <a:r>
              <a:rPr lang="en-US" dirty="0" smtClean="0"/>
              <a:t>conomics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098" y="4367145"/>
            <a:ext cx="8893984" cy="1751267"/>
          </a:xfrm>
        </p:spPr>
        <p:txBody>
          <a:bodyPr>
            <a:noAutofit/>
          </a:bodyPr>
          <a:lstStyle/>
          <a:p>
            <a:r>
              <a:rPr lang="en-US" sz="2800" dirty="0" smtClean="0"/>
              <a:t>A different take on the circular flow of payments model of how the economy works on a macro level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10105557" y="2912412"/>
            <a:ext cx="132652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latin typeface="Calibri" panose="020F0502020204030204" pitchFamily="34" charset="0"/>
              </a:rPr>
              <a:t>J2$</a:t>
            </a:r>
            <a:endParaRPr lang="en-US" sz="60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6998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40159" y="3206839"/>
            <a:ext cx="1481070" cy="40011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Households</a:t>
            </a:r>
            <a:endParaRPr lang="en-US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4521311" y="3227454"/>
            <a:ext cx="1637762" cy="40011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</a:rPr>
              <a:t>Government</a:t>
            </a:r>
            <a:endParaRPr lang="en-US" sz="2000" dirty="0">
              <a:solidFill>
                <a:srgbClr val="FFFF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234152" y="3227454"/>
            <a:ext cx="927278" cy="400110"/>
          </a:xfrm>
          <a:prstGeom prst="rect">
            <a:avLst/>
          </a:prstGeom>
          <a:noFill/>
          <a:ln w="19050">
            <a:solidFill>
              <a:schemeClr val="tx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tx1">
                    <a:lumMod val="65000"/>
                  </a:schemeClr>
                </a:solidFill>
              </a:rPr>
              <a:t>Firms</a:t>
            </a:r>
            <a:endParaRPr lang="en-US" sz="2000" dirty="0">
              <a:solidFill>
                <a:schemeClr val="tx1">
                  <a:lumMod val="6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495541" y="1350135"/>
            <a:ext cx="4077236" cy="40011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Markets for Factors of Production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3615206" y="5340440"/>
            <a:ext cx="4077236" cy="64633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800" dirty="0" smtClean="0"/>
          </a:p>
          <a:p>
            <a:pPr algn="ctr"/>
            <a:r>
              <a:rPr lang="en-US" sz="2000" dirty="0" smtClean="0"/>
              <a:t>Market for Goods &amp; Services</a:t>
            </a:r>
          </a:p>
          <a:p>
            <a:pPr algn="ctr"/>
            <a:endParaRPr lang="en-US" sz="800" dirty="0"/>
          </a:p>
        </p:txBody>
      </p:sp>
      <p:sp>
        <p:nvSpPr>
          <p:cNvPr id="8" name="TextBox 7"/>
          <p:cNvSpPr txBox="1"/>
          <p:nvPr/>
        </p:nvSpPr>
        <p:spPr>
          <a:xfrm>
            <a:off x="6765163" y="2222052"/>
            <a:ext cx="1498532" cy="707886"/>
          </a:xfrm>
          <a:prstGeom prst="rect">
            <a:avLst/>
          </a:prstGeom>
          <a:noFill/>
          <a:ln w="19050">
            <a:solidFill>
              <a:schemeClr val="tx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tx1">
                    <a:lumMod val="65000"/>
                  </a:schemeClr>
                </a:solidFill>
              </a:rPr>
              <a:t>Financial Markets</a:t>
            </a:r>
            <a:endParaRPr lang="en-US" sz="2000" dirty="0">
              <a:solidFill>
                <a:schemeClr val="tx1">
                  <a:lumMod val="6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144283" y="4137851"/>
            <a:ext cx="1319013" cy="707886"/>
          </a:xfrm>
          <a:prstGeom prst="rect">
            <a:avLst/>
          </a:prstGeom>
          <a:noFill/>
          <a:ln w="19050">
            <a:solidFill>
              <a:schemeClr val="tx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tx1">
                    <a:lumMod val="65000"/>
                  </a:schemeClr>
                </a:solidFill>
              </a:rPr>
              <a:t>Rest of the World</a:t>
            </a:r>
            <a:endParaRPr lang="en-US" sz="20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10" name="Straight Connector 9"/>
          <p:cNvCxnSpPr>
            <a:stCxn id="6" idx="1"/>
          </p:cNvCxnSpPr>
          <p:nvPr/>
        </p:nvCxnSpPr>
        <p:spPr>
          <a:xfrm flipH="1" flipV="1">
            <a:off x="1764406" y="1545465"/>
            <a:ext cx="1731135" cy="4725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1758462" y="1547446"/>
            <a:ext cx="5944" cy="1659393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7" idx="1"/>
          </p:cNvCxnSpPr>
          <p:nvPr/>
        </p:nvCxnSpPr>
        <p:spPr>
          <a:xfrm flipH="1">
            <a:off x="1758462" y="5663606"/>
            <a:ext cx="1856744" cy="0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  <a:headEnd type="triangle" w="lg" len="lg"/>
            <a:tailEnd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1758462" y="3606950"/>
            <a:ext cx="0" cy="2056656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8" idx="1"/>
          </p:cNvCxnSpPr>
          <p:nvPr/>
        </p:nvCxnSpPr>
        <p:spPr>
          <a:xfrm flipH="1" flipV="1">
            <a:off x="2307103" y="2546253"/>
            <a:ext cx="4458060" cy="29742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2307102" y="2560320"/>
            <a:ext cx="0" cy="667134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913206" y="2222052"/>
            <a:ext cx="27747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Private Saving &amp; Borrowing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17" name="Straight Connector 16"/>
          <p:cNvCxnSpPr>
            <a:stCxn id="3" idx="3"/>
            <a:endCxn id="4" idx="1"/>
          </p:cNvCxnSpPr>
          <p:nvPr/>
        </p:nvCxnSpPr>
        <p:spPr>
          <a:xfrm>
            <a:off x="2421229" y="3406894"/>
            <a:ext cx="2100082" cy="20615"/>
          </a:xfrm>
          <a:prstGeom prst="line">
            <a:avLst/>
          </a:prstGeom>
          <a:ln w="19050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755288" y="3132253"/>
            <a:ext cx="15669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Taxes Net of Transfer </a:t>
            </a:r>
            <a:r>
              <a:rPr lang="en-US" sz="1600" dirty="0" err="1" smtClean="0"/>
              <a:t>Pmts</a:t>
            </a:r>
            <a:endParaRPr lang="en-US" sz="1600" dirty="0"/>
          </a:p>
        </p:txBody>
      </p:sp>
      <p:sp>
        <p:nvSpPr>
          <p:cNvPr id="19" name="TextBox 18"/>
          <p:cNvSpPr txBox="1"/>
          <p:nvPr/>
        </p:nvSpPr>
        <p:spPr>
          <a:xfrm>
            <a:off x="1921477" y="5253096"/>
            <a:ext cx="14116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Consumption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20" name="Straight Connector 19"/>
          <p:cNvCxnSpPr>
            <a:stCxn id="4" idx="2"/>
          </p:cNvCxnSpPr>
          <p:nvPr/>
        </p:nvCxnSpPr>
        <p:spPr>
          <a:xfrm>
            <a:off x="5340192" y="3627564"/>
            <a:ext cx="0" cy="1712876"/>
          </a:xfrm>
          <a:prstGeom prst="line">
            <a:avLst/>
          </a:prstGeom>
          <a:ln w="19050">
            <a:solidFill>
              <a:schemeClr val="tx1"/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4199053" y="4076099"/>
            <a:ext cx="11604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 smtClean="0"/>
              <a:t>Govt</a:t>
            </a:r>
            <a:r>
              <a:rPr lang="en-US" sz="1600" dirty="0" smtClean="0"/>
              <a:t>   Purchases</a:t>
            </a:r>
            <a:endParaRPr lang="en-US" sz="1600" dirty="0"/>
          </a:p>
        </p:txBody>
      </p:sp>
      <p:cxnSp>
        <p:nvCxnSpPr>
          <p:cNvPr id="22" name="Straight Arrow Connector 21"/>
          <p:cNvCxnSpPr>
            <a:stCxn id="4" idx="0"/>
          </p:cNvCxnSpPr>
          <p:nvPr/>
        </p:nvCxnSpPr>
        <p:spPr>
          <a:xfrm flipV="1">
            <a:off x="5340192" y="1750245"/>
            <a:ext cx="0" cy="1477209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5340192" y="1906697"/>
            <a:ext cx="13497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Factor </a:t>
            </a:r>
            <a:r>
              <a:rPr lang="en-US" sz="1600" dirty="0" err="1" smtClean="0"/>
              <a:t>Pmts</a:t>
            </a:r>
            <a:endParaRPr lang="en-US" sz="1600" dirty="0"/>
          </a:p>
        </p:txBody>
      </p:sp>
      <p:cxnSp>
        <p:nvCxnSpPr>
          <p:cNvPr id="24" name="Straight Connector 23"/>
          <p:cNvCxnSpPr/>
          <p:nvPr/>
        </p:nvCxnSpPr>
        <p:spPr>
          <a:xfrm flipH="1">
            <a:off x="5767754" y="2813538"/>
            <a:ext cx="997410" cy="0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5767754" y="2813538"/>
            <a:ext cx="0" cy="413916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848327" y="2877610"/>
            <a:ext cx="17244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solidFill>
                  <a:schemeClr val="tx1">
                    <a:lumMod val="65000"/>
                  </a:schemeClr>
                </a:solidFill>
              </a:rPr>
              <a:t>Govt</a:t>
            </a:r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 Borrowing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 flipH="1">
            <a:off x="6015058" y="4359457"/>
            <a:ext cx="1129225" cy="0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6015058" y="4360985"/>
            <a:ext cx="0" cy="1004794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6278313" y="4026342"/>
            <a:ext cx="9767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Imports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 flipH="1">
            <a:off x="6358130" y="4662405"/>
            <a:ext cx="786153" cy="0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6372665" y="4662405"/>
            <a:ext cx="0" cy="678035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6394971" y="4787969"/>
            <a:ext cx="9767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Exports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33" name="Straight Arrow Connector 32"/>
          <p:cNvCxnSpPr>
            <a:endCxn id="9" idx="0"/>
          </p:cNvCxnSpPr>
          <p:nvPr/>
        </p:nvCxnSpPr>
        <p:spPr>
          <a:xfrm flipH="1">
            <a:off x="7803790" y="2929938"/>
            <a:ext cx="2360" cy="1207913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6710117" y="3456257"/>
            <a:ext cx="1180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Borrowing &amp; Saving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35" name="Straight Arrow Connector 34"/>
          <p:cNvCxnSpPr>
            <a:stCxn id="4" idx="3"/>
            <a:endCxn id="5" idx="1"/>
          </p:cNvCxnSpPr>
          <p:nvPr/>
        </p:nvCxnSpPr>
        <p:spPr>
          <a:xfrm>
            <a:off x="6159073" y="3427509"/>
            <a:ext cx="3075079" cy="0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6811356" y="3139529"/>
            <a:ext cx="22100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Taxes Net of Subsidies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0766738" y="734097"/>
            <a:ext cx="132652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latin typeface="Calibri" panose="020F0502020204030204" pitchFamily="34" charset="0"/>
              </a:rPr>
              <a:t>J2$</a:t>
            </a:r>
            <a:endParaRPr lang="en-US" sz="6000" dirty="0">
              <a:latin typeface="Calibri" panose="020F0502020204030204" pitchFamily="34" charset="0"/>
            </a:endParaRPr>
          </a:p>
        </p:txBody>
      </p:sp>
      <p:cxnSp>
        <p:nvCxnSpPr>
          <p:cNvPr id="38" name="Straight Connector 37"/>
          <p:cNvCxnSpPr/>
          <p:nvPr/>
        </p:nvCxnSpPr>
        <p:spPr>
          <a:xfrm flipV="1">
            <a:off x="9908806" y="1534175"/>
            <a:ext cx="8917" cy="1681989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endCxn id="6" idx="3"/>
          </p:cNvCxnSpPr>
          <p:nvPr/>
        </p:nvCxnSpPr>
        <p:spPr>
          <a:xfrm flipH="1" flipV="1">
            <a:off x="7572777" y="1550190"/>
            <a:ext cx="2340487" cy="8134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7986887" y="1677027"/>
            <a:ext cx="16951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Factor Payments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955108" y="1201472"/>
            <a:ext cx="13497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Income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9917723" y="4718760"/>
            <a:ext cx="9647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Revenue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43" name="Straight Connector 42"/>
          <p:cNvCxnSpPr/>
          <p:nvPr/>
        </p:nvCxnSpPr>
        <p:spPr>
          <a:xfrm>
            <a:off x="7692442" y="5811821"/>
            <a:ext cx="2197146" cy="0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flipV="1">
            <a:off x="9903655" y="3627564"/>
            <a:ext cx="0" cy="2182393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flipV="1">
            <a:off x="9455235" y="3627564"/>
            <a:ext cx="11084" cy="1943473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flipH="1">
            <a:off x="7692444" y="5571036"/>
            <a:ext cx="1774332" cy="20614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8001146" y="5181588"/>
            <a:ext cx="12562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Investment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48" name="Straight Connector 47"/>
          <p:cNvCxnSpPr/>
          <p:nvPr/>
        </p:nvCxnSpPr>
        <p:spPr>
          <a:xfrm flipV="1">
            <a:off x="9455235" y="2575995"/>
            <a:ext cx="11084" cy="640170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>
            <a:endCxn id="8" idx="3"/>
          </p:cNvCxnSpPr>
          <p:nvPr/>
        </p:nvCxnSpPr>
        <p:spPr>
          <a:xfrm flipH="1">
            <a:off x="8263695" y="2560320"/>
            <a:ext cx="1191540" cy="15675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8785517" y="2004749"/>
            <a:ext cx="1180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Borrowing &amp; Saving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51" name="Straight Connector 50"/>
          <p:cNvCxnSpPr>
            <a:stCxn id="9" idx="3"/>
          </p:cNvCxnSpPr>
          <p:nvPr/>
        </p:nvCxnSpPr>
        <p:spPr>
          <a:xfrm flipV="1">
            <a:off x="8463296" y="4473526"/>
            <a:ext cx="172570" cy="18268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flipV="1">
            <a:off x="8667108" y="1530705"/>
            <a:ext cx="40457" cy="2933469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2975021" y="217792"/>
            <a:ext cx="625913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Circular Flow Chart of the </a:t>
            </a:r>
            <a:r>
              <a:rPr lang="en-US" sz="2400" b="1" dirty="0" err="1" smtClean="0">
                <a:solidFill>
                  <a:srgbClr val="FFFF00"/>
                </a:solidFill>
              </a:rPr>
              <a:t>Macroeconomy</a:t>
            </a:r>
            <a:endParaRPr lang="en-US" sz="2400" b="1" dirty="0" smtClean="0">
              <a:solidFill>
                <a:srgbClr val="FFFF00"/>
              </a:solidFill>
            </a:endParaRPr>
          </a:p>
          <a:p>
            <a:pPr algn="ctr"/>
            <a:r>
              <a:rPr lang="en-US" sz="2000" dirty="0" smtClean="0"/>
              <a:t>A Traditional View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16131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40159" y="3206839"/>
            <a:ext cx="1481070" cy="400110"/>
          </a:xfrm>
          <a:prstGeom prst="rect">
            <a:avLst/>
          </a:prstGeom>
          <a:noFill/>
          <a:ln w="19050">
            <a:solidFill>
              <a:schemeClr val="tx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tx1">
                    <a:lumMod val="65000"/>
                  </a:schemeClr>
                </a:solidFill>
              </a:rPr>
              <a:t>Households</a:t>
            </a:r>
            <a:endParaRPr lang="en-US" sz="2000" dirty="0">
              <a:solidFill>
                <a:schemeClr val="tx1">
                  <a:lumMod val="6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21311" y="3227454"/>
            <a:ext cx="1637762" cy="40011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</a:rPr>
              <a:t>Government</a:t>
            </a:r>
            <a:endParaRPr lang="en-US" sz="2000" dirty="0">
              <a:solidFill>
                <a:srgbClr val="FFFF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234152" y="3227454"/>
            <a:ext cx="927278" cy="40011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Firms</a:t>
            </a: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3495541" y="1350135"/>
            <a:ext cx="4077236" cy="40011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Markets for Factors of Production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3615206" y="5340440"/>
            <a:ext cx="4077236" cy="64633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800" dirty="0" smtClean="0"/>
          </a:p>
          <a:p>
            <a:pPr algn="ctr"/>
            <a:r>
              <a:rPr lang="en-US" sz="2000" dirty="0" smtClean="0"/>
              <a:t>Market for Goods &amp; Services</a:t>
            </a:r>
          </a:p>
          <a:p>
            <a:pPr algn="ctr"/>
            <a:endParaRPr lang="en-US" sz="800" dirty="0"/>
          </a:p>
        </p:txBody>
      </p:sp>
      <p:sp>
        <p:nvSpPr>
          <p:cNvPr id="8" name="TextBox 7"/>
          <p:cNvSpPr txBox="1"/>
          <p:nvPr/>
        </p:nvSpPr>
        <p:spPr>
          <a:xfrm>
            <a:off x="6765163" y="2222052"/>
            <a:ext cx="1498532" cy="707886"/>
          </a:xfrm>
          <a:prstGeom prst="rect">
            <a:avLst/>
          </a:prstGeom>
          <a:noFill/>
          <a:ln w="19050">
            <a:solidFill>
              <a:schemeClr val="tx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tx1">
                    <a:lumMod val="65000"/>
                  </a:schemeClr>
                </a:solidFill>
              </a:rPr>
              <a:t>Financial Markets</a:t>
            </a:r>
            <a:endParaRPr lang="en-US" sz="2000" dirty="0">
              <a:solidFill>
                <a:schemeClr val="tx1">
                  <a:lumMod val="6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144283" y="4137851"/>
            <a:ext cx="1319013" cy="707886"/>
          </a:xfrm>
          <a:prstGeom prst="rect">
            <a:avLst/>
          </a:prstGeom>
          <a:noFill/>
          <a:ln w="19050">
            <a:solidFill>
              <a:schemeClr val="tx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tx1">
                    <a:lumMod val="65000"/>
                  </a:schemeClr>
                </a:solidFill>
              </a:rPr>
              <a:t>Rest of the World</a:t>
            </a:r>
            <a:endParaRPr lang="en-US" sz="20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10" name="Straight Connector 9"/>
          <p:cNvCxnSpPr>
            <a:stCxn id="6" idx="1"/>
          </p:cNvCxnSpPr>
          <p:nvPr/>
        </p:nvCxnSpPr>
        <p:spPr>
          <a:xfrm flipH="1" flipV="1">
            <a:off x="1764406" y="1545465"/>
            <a:ext cx="1731135" cy="4725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1758462" y="1547446"/>
            <a:ext cx="5944" cy="1659393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7" idx="1"/>
          </p:cNvCxnSpPr>
          <p:nvPr/>
        </p:nvCxnSpPr>
        <p:spPr>
          <a:xfrm flipH="1">
            <a:off x="1758462" y="5663606"/>
            <a:ext cx="1856744" cy="0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  <a:headEnd type="triangle" w="lg" len="lg"/>
            <a:tailEnd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1758462" y="3606950"/>
            <a:ext cx="0" cy="2056656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8" idx="1"/>
          </p:cNvCxnSpPr>
          <p:nvPr/>
        </p:nvCxnSpPr>
        <p:spPr>
          <a:xfrm flipH="1" flipV="1">
            <a:off x="2307103" y="2546253"/>
            <a:ext cx="4458060" cy="29742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2307102" y="2560320"/>
            <a:ext cx="0" cy="667134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913206" y="2222052"/>
            <a:ext cx="27747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Private Saving &amp; Borrowing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17" name="Straight Connector 16"/>
          <p:cNvCxnSpPr>
            <a:stCxn id="3" idx="3"/>
            <a:endCxn id="4" idx="1"/>
          </p:cNvCxnSpPr>
          <p:nvPr/>
        </p:nvCxnSpPr>
        <p:spPr>
          <a:xfrm>
            <a:off x="2421229" y="3406894"/>
            <a:ext cx="2100082" cy="20615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755288" y="3132253"/>
            <a:ext cx="15669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Taxes Net of Transfer </a:t>
            </a:r>
            <a:r>
              <a:rPr lang="en-US" sz="1600" dirty="0" err="1" smtClean="0">
                <a:solidFill>
                  <a:schemeClr val="tx1">
                    <a:lumMod val="65000"/>
                  </a:schemeClr>
                </a:solidFill>
              </a:rPr>
              <a:t>Pmts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921477" y="5253096"/>
            <a:ext cx="14116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Consumption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20" name="Straight Connector 19"/>
          <p:cNvCxnSpPr>
            <a:stCxn id="4" idx="2"/>
          </p:cNvCxnSpPr>
          <p:nvPr/>
        </p:nvCxnSpPr>
        <p:spPr>
          <a:xfrm>
            <a:off x="5340192" y="3627564"/>
            <a:ext cx="0" cy="1712876"/>
          </a:xfrm>
          <a:prstGeom prst="line">
            <a:avLst/>
          </a:prstGeom>
          <a:ln w="19050">
            <a:solidFill>
              <a:schemeClr val="tx1"/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4199053" y="4076099"/>
            <a:ext cx="11604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 smtClean="0"/>
              <a:t>Govt</a:t>
            </a:r>
            <a:r>
              <a:rPr lang="en-US" sz="1600" dirty="0" smtClean="0"/>
              <a:t>   Purchases</a:t>
            </a:r>
            <a:endParaRPr lang="en-US" sz="1600" dirty="0"/>
          </a:p>
        </p:txBody>
      </p:sp>
      <p:cxnSp>
        <p:nvCxnSpPr>
          <p:cNvPr id="22" name="Straight Arrow Connector 21"/>
          <p:cNvCxnSpPr>
            <a:stCxn id="4" idx="0"/>
          </p:cNvCxnSpPr>
          <p:nvPr/>
        </p:nvCxnSpPr>
        <p:spPr>
          <a:xfrm flipV="1">
            <a:off x="5340192" y="1750245"/>
            <a:ext cx="0" cy="1477209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5340192" y="1906697"/>
            <a:ext cx="13497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Factor </a:t>
            </a:r>
            <a:r>
              <a:rPr lang="en-US" sz="1600" dirty="0" err="1" smtClean="0"/>
              <a:t>Pmts</a:t>
            </a:r>
            <a:endParaRPr lang="en-US" sz="1600" dirty="0"/>
          </a:p>
        </p:txBody>
      </p:sp>
      <p:cxnSp>
        <p:nvCxnSpPr>
          <p:cNvPr id="24" name="Straight Connector 23"/>
          <p:cNvCxnSpPr/>
          <p:nvPr/>
        </p:nvCxnSpPr>
        <p:spPr>
          <a:xfrm flipH="1">
            <a:off x="5767754" y="2813538"/>
            <a:ext cx="997410" cy="0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5767754" y="2813538"/>
            <a:ext cx="0" cy="413916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848327" y="2877610"/>
            <a:ext cx="17244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solidFill>
                  <a:schemeClr val="tx1">
                    <a:lumMod val="65000"/>
                  </a:schemeClr>
                </a:solidFill>
              </a:rPr>
              <a:t>Govt</a:t>
            </a:r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 Borrowing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 flipH="1">
            <a:off x="6015058" y="4359457"/>
            <a:ext cx="1129225" cy="0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6015058" y="4360985"/>
            <a:ext cx="0" cy="1004794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6278313" y="4026342"/>
            <a:ext cx="9767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Imports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 flipH="1">
            <a:off x="6358130" y="4662405"/>
            <a:ext cx="786153" cy="0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6372665" y="4662405"/>
            <a:ext cx="0" cy="678035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6394971" y="4787969"/>
            <a:ext cx="9767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Exports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33" name="Straight Arrow Connector 32"/>
          <p:cNvCxnSpPr>
            <a:endCxn id="9" idx="0"/>
          </p:cNvCxnSpPr>
          <p:nvPr/>
        </p:nvCxnSpPr>
        <p:spPr>
          <a:xfrm flipH="1">
            <a:off x="7803790" y="2929938"/>
            <a:ext cx="2360" cy="1207913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6710117" y="3456257"/>
            <a:ext cx="1180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Borrowing &amp; Saving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35" name="Straight Arrow Connector 34"/>
          <p:cNvCxnSpPr>
            <a:stCxn id="4" idx="3"/>
            <a:endCxn id="5" idx="1"/>
          </p:cNvCxnSpPr>
          <p:nvPr/>
        </p:nvCxnSpPr>
        <p:spPr>
          <a:xfrm>
            <a:off x="6159073" y="3427509"/>
            <a:ext cx="3075079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6811356" y="3139529"/>
            <a:ext cx="22100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Taxes Net of Subsidies</a:t>
            </a:r>
            <a:endParaRPr lang="en-US" sz="1600" dirty="0"/>
          </a:p>
        </p:txBody>
      </p:sp>
      <p:sp>
        <p:nvSpPr>
          <p:cNvPr id="37" name="TextBox 36"/>
          <p:cNvSpPr txBox="1"/>
          <p:nvPr/>
        </p:nvSpPr>
        <p:spPr>
          <a:xfrm>
            <a:off x="10766738" y="734097"/>
            <a:ext cx="132652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latin typeface="Calibri" panose="020F0502020204030204" pitchFamily="34" charset="0"/>
              </a:rPr>
              <a:t>J2$</a:t>
            </a:r>
            <a:endParaRPr lang="en-US" sz="6000" dirty="0">
              <a:latin typeface="Calibri" panose="020F0502020204030204" pitchFamily="34" charset="0"/>
            </a:endParaRPr>
          </a:p>
        </p:txBody>
      </p:sp>
      <p:cxnSp>
        <p:nvCxnSpPr>
          <p:cNvPr id="38" name="Straight Connector 37"/>
          <p:cNvCxnSpPr/>
          <p:nvPr/>
        </p:nvCxnSpPr>
        <p:spPr>
          <a:xfrm flipV="1">
            <a:off x="9908806" y="1534175"/>
            <a:ext cx="8917" cy="1681989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endCxn id="6" idx="3"/>
          </p:cNvCxnSpPr>
          <p:nvPr/>
        </p:nvCxnSpPr>
        <p:spPr>
          <a:xfrm flipH="1" flipV="1">
            <a:off x="7572777" y="1550190"/>
            <a:ext cx="2340487" cy="8134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7986887" y="1677027"/>
            <a:ext cx="16951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Factor Payments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955108" y="1201472"/>
            <a:ext cx="13497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Income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9917723" y="4718760"/>
            <a:ext cx="9647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Revenue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43" name="Straight Connector 42"/>
          <p:cNvCxnSpPr/>
          <p:nvPr/>
        </p:nvCxnSpPr>
        <p:spPr>
          <a:xfrm>
            <a:off x="7692442" y="5811821"/>
            <a:ext cx="2197146" cy="0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flipV="1">
            <a:off x="9903655" y="3627564"/>
            <a:ext cx="0" cy="2182393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flipV="1">
            <a:off x="9455235" y="3627564"/>
            <a:ext cx="11084" cy="1943473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flipH="1">
            <a:off x="7692444" y="5571036"/>
            <a:ext cx="1774332" cy="20614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8001146" y="5181588"/>
            <a:ext cx="12562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Investment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48" name="Straight Connector 47"/>
          <p:cNvCxnSpPr/>
          <p:nvPr/>
        </p:nvCxnSpPr>
        <p:spPr>
          <a:xfrm flipV="1">
            <a:off x="9455235" y="2575995"/>
            <a:ext cx="11084" cy="640170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>
            <a:endCxn id="8" idx="3"/>
          </p:cNvCxnSpPr>
          <p:nvPr/>
        </p:nvCxnSpPr>
        <p:spPr>
          <a:xfrm flipH="1">
            <a:off x="8263695" y="2560320"/>
            <a:ext cx="1191540" cy="15675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8785517" y="2004749"/>
            <a:ext cx="1180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Borrowing &amp; Saving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51" name="Straight Connector 50"/>
          <p:cNvCxnSpPr>
            <a:stCxn id="9" idx="3"/>
          </p:cNvCxnSpPr>
          <p:nvPr/>
        </p:nvCxnSpPr>
        <p:spPr>
          <a:xfrm flipV="1">
            <a:off x="8463296" y="4473526"/>
            <a:ext cx="172570" cy="18268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flipV="1">
            <a:off x="8667108" y="1530705"/>
            <a:ext cx="40457" cy="2933469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2975021" y="217792"/>
            <a:ext cx="625913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Circular Flow Chart of the </a:t>
            </a:r>
            <a:r>
              <a:rPr lang="en-US" sz="2400" b="1" dirty="0" err="1" smtClean="0">
                <a:solidFill>
                  <a:srgbClr val="FFFF00"/>
                </a:solidFill>
              </a:rPr>
              <a:t>Macroeconomy</a:t>
            </a:r>
            <a:endParaRPr lang="en-US" sz="2400" b="1" dirty="0" smtClean="0">
              <a:solidFill>
                <a:srgbClr val="FFFF00"/>
              </a:solidFill>
            </a:endParaRPr>
          </a:p>
          <a:p>
            <a:pPr algn="ctr"/>
            <a:r>
              <a:rPr lang="en-US" sz="2000" dirty="0" smtClean="0"/>
              <a:t>A Traditional View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2917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40159" y="3206839"/>
            <a:ext cx="1481070" cy="400110"/>
          </a:xfrm>
          <a:prstGeom prst="rect">
            <a:avLst/>
          </a:prstGeom>
          <a:noFill/>
          <a:ln w="19050">
            <a:solidFill>
              <a:schemeClr val="tx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tx1">
                    <a:lumMod val="65000"/>
                  </a:schemeClr>
                </a:solidFill>
              </a:rPr>
              <a:t>Households</a:t>
            </a:r>
            <a:endParaRPr lang="en-US" sz="2000" dirty="0">
              <a:solidFill>
                <a:schemeClr val="tx1">
                  <a:lumMod val="6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21311" y="3227454"/>
            <a:ext cx="1637762" cy="40011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</a:rPr>
              <a:t>Government</a:t>
            </a:r>
            <a:endParaRPr lang="en-US" sz="2000" dirty="0">
              <a:solidFill>
                <a:srgbClr val="FFFF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234152" y="3227454"/>
            <a:ext cx="927278" cy="400110"/>
          </a:xfrm>
          <a:prstGeom prst="rect">
            <a:avLst/>
          </a:prstGeom>
          <a:noFill/>
          <a:ln w="19050">
            <a:solidFill>
              <a:schemeClr val="tx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tx1">
                    <a:lumMod val="65000"/>
                  </a:schemeClr>
                </a:solidFill>
              </a:rPr>
              <a:t>Firms</a:t>
            </a:r>
            <a:endParaRPr lang="en-US" sz="2000" dirty="0">
              <a:solidFill>
                <a:schemeClr val="tx1">
                  <a:lumMod val="6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495541" y="1350135"/>
            <a:ext cx="4077236" cy="40011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Markets for Factors of Production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3615206" y="5340440"/>
            <a:ext cx="4077236" cy="64633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800" dirty="0" smtClean="0"/>
          </a:p>
          <a:p>
            <a:pPr algn="ctr"/>
            <a:r>
              <a:rPr lang="en-US" sz="2000" dirty="0" smtClean="0"/>
              <a:t>Market for Goods &amp; Services</a:t>
            </a:r>
          </a:p>
          <a:p>
            <a:pPr algn="ctr"/>
            <a:endParaRPr lang="en-US" sz="800" dirty="0"/>
          </a:p>
        </p:txBody>
      </p:sp>
      <p:sp>
        <p:nvSpPr>
          <p:cNvPr id="8" name="TextBox 7"/>
          <p:cNvSpPr txBox="1"/>
          <p:nvPr/>
        </p:nvSpPr>
        <p:spPr>
          <a:xfrm>
            <a:off x="6765163" y="2222052"/>
            <a:ext cx="1498532" cy="70788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Financial Markets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7144283" y="4137851"/>
            <a:ext cx="1319013" cy="707886"/>
          </a:xfrm>
          <a:prstGeom prst="rect">
            <a:avLst/>
          </a:prstGeom>
          <a:noFill/>
          <a:ln w="19050">
            <a:solidFill>
              <a:schemeClr val="tx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tx1">
                    <a:lumMod val="65000"/>
                  </a:schemeClr>
                </a:solidFill>
              </a:rPr>
              <a:t>Rest of the World</a:t>
            </a:r>
            <a:endParaRPr lang="en-US" sz="20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10" name="Straight Connector 9"/>
          <p:cNvCxnSpPr>
            <a:stCxn id="6" idx="1"/>
          </p:cNvCxnSpPr>
          <p:nvPr/>
        </p:nvCxnSpPr>
        <p:spPr>
          <a:xfrm flipH="1" flipV="1">
            <a:off x="1764406" y="1545465"/>
            <a:ext cx="1731135" cy="4725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1758462" y="1547446"/>
            <a:ext cx="5944" cy="1659393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7" idx="1"/>
          </p:cNvCxnSpPr>
          <p:nvPr/>
        </p:nvCxnSpPr>
        <p:spPr>
          <a:xfrm flipH="1">
            <a:off x="1758462" y="5663606"/>
            <a:ext cx="1856744" cy="0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  <a:headEnd type="triangle" w="lg" len="lg"/>
            <a:tailEnd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1758462" y="3606950"/>
            <a:ext cx="0" cy="2056656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8" idx="1"/>
          </p:cNvCxnSpPr>
          <p:nvPr/>
        </p:nvCxnSpPr>
        <p:spPr>
          <a:xfrm flipH="1" flipV="1">
            <a:off x="2307103" y="2546253"/>
            <a:ext cx="4458060" cy="29742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2307102" y="2560320"/>
            <a:ext cx="0" cy="667134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913206" y="2222052"/>
            <a:ext cx="27747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Private Saving &amp; Borrowing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17" name="Straight Connector 16"/>
          <p:cNvCxnSpPr>
            <a:stCxn id="3" idx="3"/>
            <a:endCxn id="4" idx="1"/>
          </p:cNvCxnSpPr>
          <p:nvPr/>
        </p:nvCxnSpPr>
        <p:spPr>
          <a:xfrm>
            <a:off x="2421229" y="3406894"/>
            <a:ext cx="2100082" cy="20615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755288" y="3132253"/>
            <a:ext cx="15669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Taxes Net of Transfer </a:t>
            </a:r>
            <a:r>
              <a:rPr lang="en-US" sz="1600" dirty="0" err="1" smtClean="0">
                <a:solidFill>
                  <a:schemeClr val="tx1">
                    <a:lumMod val="65000"/>
                  </a:schemeClr>
                </a:solidFill>
              </a:rPr>
              <a:t>Pmts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921477" y="5253096"/>
            <a:ext cx="14116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Consumption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20" name="Straight Connector 19"/>
          <p:cNvCxnSpPr>
            <a:stCxn id="4" idx="2"/>
          </p:cNvCxnSpPr>
          <p:nvPr/>
        </p:nvCxnSpPr>
        <p:spPr>
          <a:xfrm>
            <a:off x="5340192" y="3627564"/>
            <a:ext cx="0" cy="1712876"/>
          </a:xfrm>
          <a:prstGeom prst="line">
            <a:avLst/>
          </a:prstGeom>
          <a:ln w="19050">
            <a:solidFill>
              <a:schemeClr val="tx1"/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4199053" y="4076099"/>
            <a:ext cx="11604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 smtClean="0"/>
              <a:t>Govt</a:t>
            </a:r>
            <a:r>
              <a:rPr lang="en-US" sz="1600" dirty="0" smtClean="0"/>
              <a:t>   Purchases</a:t>
            </a:r>
            <a:endParaRPr lang="en-US" sz="1600" dirty="0"/>
          </a:p>
        </p:txBody>
      </p:sp>
      <p:cxnSp>
        <p:nvCxnSpPr>
          <p:cNvPr id="22" name="Straight Arrow Connector 21"/>
          <p:cNvCxnSpPr>
            <a:stCxn id="4" idx="0"/>
          </p:cNvCxnSpPr>
          <p:nvPr/>
        </p:nvCxnSpPr>
        <p:spPr>
          <a:xfrm flipV="1">
            <a:off x="5340192" y="1750245"/>
            <a:ext cx="0" cy="1477209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5340192" y="1906697"/>
            <a:ext cx="13497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Factor </a:t>
            </a:r>
            <a:r>
              <a:rPr lang="en-US" sz="1600" dirty="0" err="1" smtClean="0"/>
              <a:t>Pmts</a:t>
            </a:r>
            <a:endParaRPr lang="en-US" sz="1600" dirty="0"/>
          </a:p>
        </p:txBody>
      </p:sp>
      <p:cxnSp>
        <p:nvCxnSpPr>
          <p:cNvPr id="24" name="Straight Connector 23"/>
          <p:cNvCxnSpPr/>
          <p:nvPr/>
        </p:nvCxnSpPr>
        <p:spPr>
          <a:xfrm flipH="1">
            <a:off x="5767754" y="2813538"/>
            <a:ext cx="99741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5767754" y="2813538"/>
            <a:ext cx="0" cy="413916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848327" y="2877610"/>
            <a:ext cx="17244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/>
              <a:t>Govt</a:t>
            </a:r>
            <a:r>
              <a:rPr lang="en-US" sz="1600" dirty="0" smtClean="0"/>
              <a:t> Borrowing</a:t>
            </a:r>
            <a:endParaRPr lang="en-US" sz="1600" dirty="0"/>
          </a:p>
        </p:txBody>
      </p:sp>
      <p:cxnSp>
        <p:nvCxnSpPr>
          <p:cNvPr id="27" name="Straight Connector 26"/>
          <p:cNvCxnSpPr/>
          <p:nvPr/>
        </p:nvCxnSpPr>
        <p:spPr>
          <a:xfrm flipH="1">
            <a:off x="6015058" y="4359457"/>
            <a:ext cx="1129225" cy="0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6015058" y="4360985"/>
            <a:ext cx="0" cy="1004794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6278313" y="4026342"/>
            <a:ext cx="9767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Imports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 flipH="1">
            <a:off x="6358130" y="4662405"/>
            <a:ext cx="786153" cy="0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6372665" y="4662405"/>
            <a:ext cx="0" cy="678035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6394971" y="4787969"/>
            <a:ext cx="9767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Exports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33" name="Straight Arrow Connector 32"/>
          <p:cNvCxnSpPr>
            <a:endCxn id="9" idx="0"/>
          </p:cNvCxnSpPr>
          <p:nvPr/>
        </p:nvCxnSpPr>
        <p:spPr>
          <a:xfrm flipH="1">
            <a:off x="7803790" y="2929938"/>
            <a:ext cx="2360" cy="1207913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6710117" y="3456257"/>
            <a:ext cx="1180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Borrowing &amp; Saving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35" name="Straight Arrow Connector 34"/>
          <p:cNvCxnSpPr>
            <a:stCxn id="4" idx="3"/>
            <a:endCxn id="5" idx="1"/>
          </p:cNvCxnSpPr>
          <p:nvPr/>
        </p:nvCxnSpPr>
        <p:spPr>
          <a:xfrm>
            <a:off x="6159073" y="3427509"/>
            <a:ext cx="3075079" cy="0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6811356" y="3139529"/>
            <a:ext cx="22100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Taxes Net of Subsidies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0766738" y="734097"/>
            <a:ext cx="132652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latin typeface="Calibri" panose="020F0502020204030204" pitchFamily="34" charset="0"/>
              </a:rPr>
              <a:t>J2$</a:t>
            </a:r>
            <a:endParaRPr lang="en-US" sz="6000" dirty="0">
              <a:latin typeface="Calibri" panose="020F0502020204030204" pitchFamily="34" charset="0"/>
            </a:endParaRPr>
          </a:p>
        </p:txBody>
      </p:sp>
      <p:cxnSp>
        <p:nvCxnSpPr>
          <p:cNvPr id="38" name="Straight Connector 37"/>
          <p:cNvCxnSpPr/>
          <p:nvPr/>
        </p:nvCxnSpPr>
        <p:spPr>
          <a:xfrm flipV="1">
            <a:off x="9908806" y="1534175"/>
            <a:ext cx="8917" cy="1681989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endCxn id="6" idx="3"/>
          </p:cNvCxnSpPr>
          <p:nvPr/>
        </p:nvCxnSpPr>
        <p:spPr>
          <a:xfrm flipH="1" flipV="1">
            <a:off x="7572777" y="1550190"/>
            <a:ext cx="2340487" cy="8134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7986887" y="1677027"/>
            <a:ext cx="16951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Factor Payments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955108" y="1201472"/>
            <a:ext cx="13497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Income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9917723" y="4718760"/>
            <a:ext cx="9647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Revenue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43" name="Straight Connector 42"/>
          <p:cNvCxnSpPr/>
          <p:nvPr/>
        </p:nvCxnSpPr>
        <p:spPr>
          <a:xfrm>
            <a:off x="7692442" y="5811821"/>
            <a:ext cx="2197146" cy="0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flipV="1">
            <a:off x="9903655" y="3627564"/>
            <a:ext cx="0" cy="2182393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flipV="1">
            <a:off x="9455235" y="3627564"/>
            <a:ext cx="11084" cy="1943473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flipH="1">
            <a:off x="7692444" y="5571036"/>
            <a:ext cx="1774332" cy="20614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8001146" y="5181588"/>
            <a:ext cx="12562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Investment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48" name="Straight Connector 47"/>
          <p:cNvCxnSpPr/>
          <p:nvPr/>
        </p:nvCxnSpPr>
        <p:spPr>
          <a:xfrm flipV="1">
            <a:off x="9455235" y="2575995"/>
            <a:ext cx="11084" cy="640170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>
            <a:endCxn id="8" idx="3"/>
          </p:cNvCxnSpPr>
          <p:nvPr/>
        </p:nvCxnSpPr>
        <p:spPr>
          <a:xfrm flipH="1">
            <a:off x="8263695" y="2560320"/>
            <a:ext cx="1191540" cy="15675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8785517" y="2004749"/>
            <a:ext cx="1180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Borrowing &amp; Saving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51" name="Straight Connector 50"/>
          <p:cNvCxnSpPr>
            <a:stCxn id="9" idx="3"/>
          </p:cNvCxnSpPr>
          <p:nvPr/>
        </p:nvCxnSpPr>
        <p:spPr>
          <a:xfrm flipV="1">
            <a:off x="8463296" y="4473526"/>
            <a:ext cx="172570" cy="18268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flipV="1">
            <a:off x="8667108" y="1530705"/>
            <a:ext cx="40457" cy="2933469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2975021" y="217792"/>
            <a:ext cx="625913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Circular Flow Chart of the </a:t>
            </a:r>
            <a:r>
              <a:rPr lang="en-US" sz="2400" b="1" dirty="0" err="1" smtClean="0">
                <a:solidFill>
                  <a:srgbClr val="FFFF00"/>
                </a:solidFill>
              </a:rPr>
              <a:t>Macroeconomy</a:t>
            </a:r>
            <a:endParaRPr lang="en-US" sz="2400" b="1" dirty="0" smtClean="0">
              <a:solidFill>
                <a:srgbClr val="FFFF00"/>
              </a:solidFill>
            </a:endParaRPr>
          </a:p>
          <a:p>
            <a:pPr algn="ctr"/>
            <a:r>
              <a:rPr lang="en-US" sz="2000" dirty="0" smtClean="0"/>
              <a:t>A Traditional View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3405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40159" y="3206839"/>
            <a:ext cx="1481070" cy="400110"/>
          </a:xfrm>
          <a:prstGeom prst="rect">
            <a:avLst/>
          </a:prstGeom>
          <a:noFill/>
          <a:ln w="19050">
            <a:solidFill>
              <a:schemeClr val="tx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tx1">
                    <a:lumMod val="65000"/>
                  </a:schemeClr>
                </a:solidFill>
              </a:rPr>
              <a:t>Households</a:t>
            </a:r>
            <a:endParaRPr lang="en-US" sz="2000" dirty="0">
              <a:solidFill>
                <a:schemeClr val="tx1">
                  <a:lumMod val="6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21311" y="3227454"/>
            <a:ext cx="1637762" cy="400110"/>
          </a:xfrm>
          <a:prstGeom prst="rect">
            <a:avLst/>
          </a:prstGeom>
          <a:noFill/>
          <a:ln w="19050">
            <a:solidFill>
              <a:schemeClr val="tx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tx1">
                    <a:lumMod val="65000"/>
                  </a:schemeClr>
                </a:solidFill>
              </a:rPr>
              <a:t>Government</a:t>
            </a:r>
            <a:endParaRPr lang="en-US" sz="2000" dirty="0">
              <a:solidFill>
                <a:schemeClr val="tx1">
                  <a:lumMod val="6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234152" y="3227454"/>
            <a:ext cx="927278" cy="40011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</a:rPr>
              <a:t>Firms</a:t>
            </a:r>
            <a:endParaRPr lang="en-US" sz="2000" dirty="0">
              <a:solidFill>
                <a:srgbClr val="FFFF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495541" y="1350135"/>
            <a:ext cx="4077236" cy="400110"/>
          </a:xfrm>
          <a:prstGeom prst="rect">
            <a:avLst/>
          </a:prstGeom>
          <a:noFill/>
          <a:ln w="19050">
            <a:solidFill>
              <a:schemeClr val="tx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tx1">
                    <a:lumMod val="65000"/>
                  </a:schemeClr>
                </a:solidFill>
              </a:rPr>
              <a:t>Markets for Factors of Production</a:t>
            </a:r>
            <a:endParaRPr lang="en-US" sz="2000" dirty="0">
              <a:solidFill>
                <a:schemeClr val="tx1">
                  <a:lumMod val="6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15206" y="5340440"/>
            <a:ext cx="4077236" cy="646331"/>
          </a:xfrm>
          <a:prstGeom prst="rect">
            <a:avLst/>
          </a:prstGeom>
          <a:noFill/>
          <a:ln w="19050">
            <a:solidFill>
              <a:schemeClr val="tx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800" dirty="0" smtClean="0">
              <a:solidFill>
                <a:schemeClr val="tx1">
                  <a:lumMod val="65000"/>
                </a:schemeClr>
              </a:solidFill>
            </a:endParaRPr>
          </a:p>
          <a:p>
            <a:pPr algn="ctr"/>
            <a:r>
              <a:rPr lang="en-US" sz="2000" dirty="0" smtClean="0">
                <a:solidFill>
                  <a:schemeClr val="tx1">
                    <a:lumMod val="65000"/>
                  </a:schemeClr>
                </a:solidFill>
              </a:rPr>
              <a:t>Market for Goods &amp; Services</a:t>
            </a:r>
          </a:p>
          <a:p>
            <a:pPr algn="ctr"/>
            <a:endParaRPr lang="en-US" sz="800" dirty="0">
              <a:solidFill>
                <a:schemeClr val="tx1">
                  <a:lumMod val="6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765163" y="2222052"/>
            <a:ext cx="1498532" cy="70788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Financial Markets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7144283" y="4137851"/>
            <a:ext cx="1319013" cy="707886"/>
          </a:xfrm>
          <a:prstGeom prst="rect">
            <a:avLst/>
          </a:prstGeom>
          <a:noFill/>
          <a:ln w="19050">
            <a:solidFill>
              <a:schemeClr val="tx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tx1">
                    <a:lumMod val="65000"/>
                  </a:schemeClr>
                </a:solidFill>
              </a:rPr>
              <a:t>Rest of the World</a:t>
            </a:r>
            <a:endParaRPr lang="en-US" sz="20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10" name="Straight Connector 9"/>
          <p:cNvCxnSpPr>
            <a:stCxn id="6" idx="1"/>
          </p:cNvCxnSpPr>
          <p:nvPr/>
        </p:nvCxnSpPr>
        <p:spPr>
          <a:xfrm flipH="1" flipV="1">
            <a:off x="1764406" y="1545465"/>
            <a:ext cx="1731135" cy="4725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1758462" y="1547446"/>
            <a:ext cx="5944" cy="1659393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7" idx="1"/>
          </p:cNvCxnSpPr>
          <p:nvPr/>
        </p:nvCxnSpPr>
        <p:spPr>
          <a:xfrm flipH="1">
            <a:off x="1758462" y="5663606"/>
            <a:ext cx="1856744" cy="0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  <a:headEnd type="triangle" w="lg" len="lg"/>
            <a:tailEnd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1758462" y="3606950"/>
            <a:ext cx="0" cy="2056656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8" idx="1"/>
          </p:cNvCxnSpPr>
          <p:nvPr/>
        </p:nvCxnSpPr>
        <p:spPr>
          <a:xfrm flipH="1" flipV="1">
            <a:off x="2307103" y="2546253"/>
            <a:ext cx="4458060" cy="29742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2307102" y="2560320"/>
            <a:ext cx="0" cy="667134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913206" y="2222052"/>
            <a:ext cx="27747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Private Saving &amp; Borrowing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17" name="Straight Connector 16"/>
          <p:cNvCxnSpPr>
            <a:stCxn id="3" idx="3"/>
            <a:endCxn id="4" idx="1"/>
          </p:cNvCxnSpPr>
          <p:nvPr/>
        </p:nvCxnSpPr>
        <p:spPr>
          <a:xfrm>
            <a:off x="2421229" y="3406894"/>
            <a:ext cx="2100082" cy="20615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755288" y="3132253"/>
            <a:ext cx="15669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Taxes Net of Transfer </a:t>
            </a:r>
            <a:r>
              <a:rPr lang="en-US" sz="1600" dirty="0" err="1" smtClean="0">
                <a:solidFill>
                  <a:schemeClr val="tx1">
                    <a:lumMod val="65000"/>
                  </a:schemeClr>
                </a:solidFill>
              </a:rPr>
              <a:t>Pmts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921477" y="5253096"/>
            <a:ext cx="14116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Consumption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20" name="Straight Connector 19"/>
          <p:cNvCxnSpPr>
            <a:stCxn id="4" idx="2"/>
          </p:cNvCxnSpPr>
          <p:nvPr/>
        </p:nvCxnSpPr>
        <p:spPr>
          <a:xfrm>
            <a:off x="5340192" y="3627564"/>
            <a:ext cx="0" cy="1712876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4199053" y="4076099"/>
            <a:ext cx="11604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 smtClean="0">
                <a:solidFill>
                  <a:schemeClr val="tx1">
                    <a:lumMod val="65000"/>
                  </a:schemeClr>
                </a:solidFill>
              </a:rPr>
              <a:t>Govt</a:t>
            </a:r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   Purchases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22" name="Straight Arrow Connector 21"/>
          <p:cNvCxnSpPr>
            <a:stCxn id="4" idx="0"/>
          </p:cNvCxnSpPr>
          <p:nvPr/>
        </p:nvCxnSpPr>
        <p:spPr>
          <a:xfrm flipV="1">
            <a:off x="5340192" y="1750245"/>
            <a:ext cx="0" cy="1477209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5340192" y="1906697"/>
            <a:ext cx="13497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Factor </a:t>
            </a:r>
            <a:r>
              <a:rPr lang="en-US" sz="1600" dirty="0" err="1" smtClean="0">
                <a:solidFill>
                  <a:schemeClr val="tx1">
                    <a:lumMod val="65000"/>
                  </a:schemeClr>
                </a:solidFill>
              </a:rPr>
              <a:t>Pmts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 flipH="1">
            <a:off x="5767754" y="2813538"/>
            <a:ext cx="997410" cy="0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5767754" y="2813538"/>
            <a:ext cx="0" cy="413916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848327" y="2877610"/>
            <a:ext cx="17244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solidFill>
                  <a:schemeClr val="tx1">
                    <a:lumMod val="65000"/>
                  </a:schemeClr>
                </a:solidFill>
              </a:rPr>
              <a:t>Govt</a:t>
            </a:r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 Borrowing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 flipH="1">
            <a:off x="6015058" y="4359457"/>
            <a:ext cx="1129225" cy="0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6015058" y="4360985"/>
            <a:ext cx="0" cy="1004794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6278313" y="4026342"/>
            <a:ext cx="9767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Imports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 flipH="1">
            <a:off x="6358130" y="4662405"/>
            <a:ext cx="786153" cy="0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6372665" y="4662405"/>
            <a:ext cx="0" cy="678035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6394971" y="4787969"/>
            <a:ext cx="9767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Exports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33" name="Straight Arrow Connector 32"/>
          <p:cNvCxnSpPr>
            <a:endCxn id="9" idx="0"/>
          </p:cNvCxnSpPr>
          <p:nvPr/>
        </p:nvCxnSpPr>
        <p:spPr>
          <a:xfrm flipH="1">
            <a:off x="7803790" y="2929938"/>
            <a:ext cx="2360" cy="1207913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6710117" y="3456257"/>
            <a:ext cx="1180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Borrowing &amp; Saving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35" name="Straight Arrow Connector 34"/>
          <p:cNvCxnSpPr>
            <a:stCxn id="4" idx="3"/>
            <a:endCxn id="5" idx="1"/>
          </p:cNvCxnSpPr>
          <p:nvPr/>
        </p:nvCxnSpPr>
        <p:spPr>
          <a:xfrm>
            <a:off x="6159073" y="3427509"/>
            <a:ext cx="3075079" cy="0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6811356" y="3139529"/>
            <a:ext cx="22100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Taxes Net of Subsidies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0766738" y="734097"/>
            <a:ext cx="132652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latin typeface="Calibri" panose="020F0502020204030204" pitchFamily="34" charset="0"/>
              </a:rPr>
              <a:t>J2$</a:t>
            </a:r>
            <a:endParaRPr lang="en-US" sz="6000" dirty="0">
              <a:latin typeface="Calibri" panose="020F0502020204030204" pitchFamily="34" charset="0"/>
            </a:endParaRPr>
          </a:p>
        </p:txBody>
      </p:sp>
      <p:cxnSp>
        <p:nvCxnSpPr>
          <p:cNvPr id="38" name="Straight Connector 37"/>
          <p:cNvCxnSpPr/>
          <p:nvPr/>
        </p:nvCxnSpPr>
        <p:spPr>
          <a:xfrm flipV="1">
            <a:off x="9908806" y="1534175"/>
            <a:ext cx="8917" cy="1681989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endCxn id="6" idx="3"/>
          </p:cNvCxnSpPr>
          <p:nvPr/>
        </p:nvCxnSpPr>
        <p:spPr>
          <a:xfrm flipH="1" flipV="1">
            <a:off x="7572777" y="1550190"/>
            <a:ext cx="2340487" cy="8134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7986887" y="1677027"/>
            <a:ext cx="16951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Factor Payments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955108" y="1201472"/>
            <a:ext cx="13497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Income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9917723" y="4718760"/>
            <a:ext cx="9647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Revenue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43" name="Straight Connector 42"/>
          <p:cNvCxnSpPr/>
          <p:nvPr/>
        </p:nvCxnSpPr>
        <p:spPr>
          <a:xfrm>
            <a:off x="7692442" y="5811821"/>
            <a:ext cx="2197146" cy="0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flipV="1">
            <a:off x="9903655" y="3627564"/>
            <a:ext cx="0" cy="2182393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flipV="1">
            <a:off x="9455235" y="3627564"/>
            <a:ext cx="11084" cy="1943473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flipH="1">
            <a:off x="7692444" y="5571036"/>
            <a:ext cx="1774332" cy="20614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8001146" y="5181588"/>
            <a:ext cx="12562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Investment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48" name="Straight Connector 47"/>
          <p:cNvCxnSpPr/>
          <p:nvPr/>
        </p:nvCxnSpPr>
        <p:spPr>
          <a:xfrm flipV="1">
            <a:off x="9455235" y="2575995"/>
            <a:ext cx="11084" cy="640170"/>
          </a:xfrm>
          <a:prstGeom prst="line">
            <a:avLst/>
          </a:prstGeom>
          <a:ln w="19050">
            <a:solidFill>
              <a:schemeClr val="tx1"/>
            </a:solidFill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>
            <a:endCxn id="8" idx="3"/>
          </p:cNvCxnSpPr>
          <p:nvPr/>
        </p:nvCxnSpPr>
        <p:spPr>
          <a:xfrm flipH="1">
            <a:off x="8263695" y="2560320"/>
            <a:ext cx="1191540" cy="15675"/>
          </a:xfrm>
          <a:prstGeom prst="line">
            <a:avLst/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8785517" y="2004749"/>
            <a:ext cx="1180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Borrowing &amp; Saving</a:t>
            </a:r>
            <a:endParaRPr lang="en-US" sz="1600" dirty="0"/>
          </a:p>
        </p:txBody>
      </p:sp>
      <p:cxnSp>
        <p:nvCxnSpPr>
          <p:cNvPr id="51" name="Straight Connector 50"/>
          <p:cNvCxnSpPr>
            <a:stCxn id="9" idx="3"/>
          </p:cNvCxnSpPr>
          <p:nvPr/>
        </p:nvCxnSpPr>
        <p:spPr>
          <a:xfrm flipV="1">
            <a:off x="8463296" y="4473526"/>
            <a:ext cx="172570" cy="18268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flipV="1">
            <a:off x="8667108" y="1530705"/>
            <a:ext cx="40457" cy="2933469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2975021" y="217792"/>
            <a:ext cx="625913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Circular Flow Chart of the </a:t>
            </a:r>
            <a:r>
              <a:rPr lang="en-US" sz="2400" b="1" dirty="0" err="1" smtClean="0">
                <a:solidFill>
                  <a:srgbClr val="FFFF00"/>
                </a:solidFill>
              </a:rPr>
              <a:t>Macroeconomy</a:t>
            </a:r>
            <a:endParaRPr lang="en-US" sz="2400" b="1" dirty="0" smtClean="0">
              <a:solidFill>
                <a:srgbClr val="FFFF00"/>
              </a:solidFill>
            </a:endParaRPr>
          </a:p>
          <a:p>
            <a:pPr algn="ctr"/>
            <a:r>
              <a:rPr lang="en-US" sz="2000" dirty="0" smtClean="0"/>
              <a:t>A Traditional View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01192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40159" y="3206839"/>
            <a:ext cx="1481070" cy="400110"/>
          </a:xfrm>
          <a:prstGeom prst="rect">
            <a:avLst/>
          </a:prstGeom>
          <a:noFill/>
          <a:ln w="19050">
            <a:solidFill>
              <a:schemeClr val="tx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tx1">
                    <a:lumMod val="65000"/>
                  </a:schemeClr>
                </a:solidFill>
              </a:rPr>
              <a:t>Households</a:t>
            </a:r>
            <a:endParaRPr lang="en-US" sz="2000" dirty="0">
              <a:solidFill>
                <a:schemeClr val="tx1">
                  <a:lumMod val="6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21311" y="3227454"/>
            <a:ext cx="1637762" cy="400110"/>
          </a:xfrm>
          <a:prstGeom prst="rect">
            <a:avLst/>
          </a:prstGeom>
          <a:noFill/>
          <a:ln w="19050">
            <a:solidFill>
              <a:schemeClr val="tx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tx1">
                    <a:lumMod val="65000"/>
                  </a:schemeClr>
                </a:solidFill>
              </a:rPr>
              <a:t>Government</a:t>
            </a:r>
            <a:endParaRPr lang="en-US" sz="2000" dirty="0">
              <a:solidFill>
                <a:schemeClr val="tx1">
                  <a:lumMod val="6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234152" y="3227454"/>
            <a:ext cx="927278" cy="40011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</a:rPr>
              <a:t>Firms</a:t>
            </a:r>
            <a:endParaRPr lang="en-US" sz="2000" dirty="0">
              <a:solidFill>
                <a:srgbClr val="FFFF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495541" y="1350135"/>
            <a:ext cx="4077236" cy="40011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Markets for Factors of Production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3615206" y="5340440"/>
            <a:ext cx="4077236" cy="646331"/>
          </a:xfrm>
          <a:prstGeom prst="rect">
            <a:avLst/>
          </a:prstGeom>
          <a:noFill/>
          <a:ln w="19050">
            <a:solidFill>
              <a:schemeClr val="tx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800" dirty="0" smtClean="0">
              <a:solidFill>
                <a:schemeClr val="tx1">
                  <a:lumMod val="65000"/>
                </a:schemeClr>
              </a:solidFill>
            </a:endParaRPr>
          </a:p>
          <a:p>
            <a:pPr algn="ctr"/>
            <a:r>
              <a:rPr lang="en-US" sz="2000" dirty="0" smtClean="0">
                <a:solidFill>
                  <a:schemeClr val="tx1">
                    <a:lumMod val="65000"/>
                  </a:schemeClr>
                </a:solidFill>
              </a:rPr>
              <a:t>Market for Goods &amp; Services</a:t>
            </a:r>
          </a:p>
          <a:p>
            <a:pPr algn="ctr"/>
            <a:endParaRPr lang="en-US" sz="800" dirty="0">
              <a:solidFill>
                <a:schemeClr val="tx1">
                  <a:lumMod val="6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765163" y="2222052"/>
            <a:ext cx="1498532" cy="707886"/>
          </a:xfrm>
          <a:prstGeom prst="rect">
            <a:avLst/>
          </a:prstGeom>
          <a:noFill/>
          <a:ln w="19050">
            <a:solidFill>
              <a:schemeClr val="tx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tx1">
                    <a:lumMod val="65000"/>
                  </a:schemeClr>
                </a:solidFill>
              </a:rPr>
              <a:t>Financial Markets</a:t>
            </a:r>
            <a:endParaRPr lang="en-US" sz="2000" dirty="0">
              <a:solidFill>
                <a:schemeClr val="tx1">
                  <a:lumMod val="6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144283" y="4137851"/>
            <a:ext cx="1319013" cy="707886"/>
          </a:xfrm>
          <a:prstGeom prst="rect">
            <a:avLst/>
          </a:prstGeom>
          <a:noFill/>
          <a:ln w="19050">
            <a:solidFill>
              <a:schemeClr val="tx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tx1">
                    <a:lumMod val="65000"/>
                  </a:schemeClr>
                </a:solidFill>
              </a:rPr>
              <a:t>Rest of the World</a:t>
            </a:r>
            <a:endParaRPr lang="en-US" sz="20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10" name="Straight Connector 9"/>
          <p:cNvCxnSpPr>
            <a:stCxn id="6" idx="1"/>
          </p:cNvCxnSpPr>
          <p:nvPr/>
        </p:nvCxnSpPr>
        <p:spPr>
          <a:xfrm flipH="1" flipV="1">
            <a:off x="1764406" y="1545465"/>
            <a:ext cx="1731135" cy="4725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1758462" y="1547446"/>
            <a:ext cx="5944" cy="1659393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7" idx="1"/>
          </p:cNvCxnSpPr>
          <p:nvPr/>
        </p:nvCxnSpPr>
        <p:spPr>
          <a:xfrm flipH="1">
            <a:off x="1758462" y="5663606"/>
            <a:ext cx="1856744" cy="0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  <a:headEnd type="triangle" w="lg" len="lg"/>
            <a:tailEnd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1758462" y="3606950"/>
            <a:ext cx="0" cy="2056656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8" idx="1"/>
          </p:cNvCxnSpPr>
          <p:nvPr/>
        </p:nvCxnSpPr>
        <p:spPr>
          <a:xfrm flipH="1" flipV="1">
            <a:off x="2307103" y="2546253"/>
            <a:ext cx="4458060" cy="29742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2307102" y="2560320"/>
            <a:ext cx="0" cy="667134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913206" y="2222052"/>
            <a:ext cx="27747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Private Saving &amp; Borrowing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17" name="Straight Connector 16"/>
          <p:cNvCxnSpPr>
            <a:stCxn id="3" idx="3"/>
            <a:endCxn id="4" idx="1"/>
          </p:cNvCxnSpPr>
          <p:nvPr/>
        </p:nvCxnSpPr>
        <p:spPr>
          <a:xfrm>
            <a:off x="2421229" y="3406894"/>
            <a:ext cx="2100082" cy="20615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755288" y="3132253"/>
            <a:ext cx="15669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Taxes Net of Transfer </a:t>
            </a:r>
            <a:r>
              <a:rPr lang="en-US" sz="1600" dirty="0" err="1" smtClean="0">
                <a:solidFill>
                  <a:schemeClr val="tx1">
                    <a:lumMod val="65000"/>
                  </a:schemeClr>
                </a:solidFill>
              </a:rPr>
              <a:t>Pmts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921477" y="5253096"/>
            <a:ext cx="14116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Consumption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20" name="Straight Connector 19"/>
          <p:cNvCxnSpPr>
            <a:stCxn id="4" idx="2"/>
          </p:cNvCxnSpPr>
          <p:nvPr/>
        </p:nvCxnSpPr>
        <p:spPr>
          <a:xfrm>
            <a:off x="5340192" y="3627564"/>
            <a:ext cx="0" cy="1712876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4199053" y="4076099"/>
            <a:ext cx="11604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 smtClean="0">
                <a:solidFill>
                  <a:schemeClr val="tx1">
                    <a:lumMod val="65000"/>
                  </a:schemeClr>
                </a:solidFill>
              </a:rPr>
              <a:t>Govt</a:t>
            </a:r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   Purchases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22" name="Straight Arrow Connector 21"/>
          <p:cNvCxnSpPr>
            <a:stCxn id="4" idx="0"/>
          </p:cNvCxnSpPr>
          <p:nvPr/>
        </p:nvCxnSpPr>
        <p:spPr>
          <a:xfrm flipV="1">
            <a:off x="5340192" y="1750245"/>
            <a:ext cx="0" cy="1477209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5340192" y="1906697"/>
            <a:ext cx="13497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Factor </a:t>
            </a:r>
            <a:r>
              <a:rPr lang="en-US" sz="1600" dirty="0" err="1" smtClean="0">
                <a:solidFill>
                  <a:schemeClr val="tx1">
                    <a:lumMod val="65000"/>
                  </a:schemeClr>
                </a:solidFill>
              </a:rPr>
              <a:t>Pmts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 flipH="1">
            <a:off x="5767754" y="2813538"/>
            <a:ext cx="997410" cy="0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5767754" y="2813538"/>
            <a:ext cx="0" cy="413916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848327" y="2877610"/>
            <a:ext cx="17244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solidFill>
                  <a:schemeClr val="tx1">
                    <a:lumMod val="65000"/>
                  </a:schemeClr>
                </a:solidFill>
              </a:rPr>
              <a:t>Govt</a:t>
            </a:r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 Borrowing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 flipH="1">
            <a:off x="6015058" y="4359457"/>
            <a:ext cx="1129225" cy="0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6015058" y="4360985"/>
            <a:ext cx="0" cy="1004794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6278313" y="4026342"/>
            <a:ext cx="9767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Imports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 flipH="1">
            <a:off x="6358130" y="4662405"/>
            <a:ext cx="786153" cy="0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6372665" y="4662405"/>
            <a:ext cx="0" cy="678035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6394971" y="4787969"/>
            <a:ext cx="9767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Exports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33" name="Straight Arrow Connector 32"/>
          <p:cNvCxnSpPr>
            <a:endCxn id="9" idx="0"/>
          </p:cNvCxnSpPr>
          <p:nvPr/>
        </p:nvCxnSpPr>
        <p:spPr>
          <a:xfrm flipH="1">
            <a:off x="7803790" y="2929938"/>
            <a:ext cx="2360" cy="1207913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6710117" y="3456257"/>
            <a:ext cx="1180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Borrowing &amp; Saving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35" name="Straight Arrow Connector 34"/>
          <p:cNvCxnSpPr>
            <a:stCxn id="4" idx="3"/>
            <a:endCxn id="5" idx="1"/>
          </p:cNvCxnSpPr>
          <p:nvPr/>
        </p:nvCxnSpPr>
        <p:spPr>
          <a:xfrm>
            <a:off x="6159073" y="3427509"/>
            <a:ext cx="3075079" cy="0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6811356" y="3139529"/>
            <a:ext cx="22100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Taxes Net of Subsidies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0766738" y="734097"/>
            <a:ext cx="132652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latin typeface="Calibri" panose="020F0502020204030204" pitchFamily="34" charset="0"/>
              </a:rPr>
              <a:t>J2$</a:t>
            </a:r>
            <a:endParaRPr lang="en-US" sz="6000" dirty="0">
              <a:latin typeface="Calibri" panose="020F0502020204030204" pitchFamily="34" charset="0"/>
            </a:endParaRPr>
          </a:p>
        </p:txBody>
      </p:sp>
      <p:cxnSp>
        <p:nvCxnSpPr>
          <p:cNvPr id="38" name="Straight Connector 37"/>
          <p:cNvCxnSpPr/>
          <p:nvPr/>
        </p:nvCxnSpPr>
        <p:spPr>
          <a:xfrm flipV="1">
            <a:off x="9908806" y="1534175"/>
            <a:ext cx="8917" cy="168198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endCxn id="6" idx="3"/>
          </p:cNvCxnSpPr>
          <p:nvPr/>
        </p:nvCxnSpPr>
        <p:spPr>
          <a:xfrm flipH="1" flipV="1">
            <a:off x="7572777" y="1550190"/>
            <a:ext cx="2340487" cy="8134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7986887" y="1677027"/>
            <a:ext cx="16951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Factor Payments</a:t>
            </a:r>
            <a:endParaRPr lang="en-US" sz="1600" dirty="0"/>
          </a:p>
        </p:txBody>
      </p:sp>
      <p:sp>
        <p:nvSpPr>
          <p:cNvPr id="41" name="TextBox 40"/>
          <p:cNvSpPr txBox="1"/>
          <p:nvPr/>
        </p:nvSpPr>
        <p:spPr>
          <a:xfrm>
            <a:off x="1955108" y="1201472"/>
            <a:ext cx="13497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Income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9917723" y="4718760"/>
            <a:ext cx="9647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Revenue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43" name="Straight Connector 42"/>
          <p:cNvCxnSpPr/>
          <p:nvPr/>
        </p:nvCxnSpPr>
        <p:spPr>
          <a:xfrm>
            <a:off x="7692442" y="5811821"/>
            <a:ext cx="2197146" cy="0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flipV="1">
            <a:off x="9903655" y="3627564"/>
            <a:ext cx="0" cy="2182393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flipV="1">
            <a:off x="9455235" y="3627564"/>
            <a:ext cx="11084" cy="1943473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flipH="1">
            <a:off x="7692444" y="5571036"/>
            <a:ext cx="1774332" cy="20614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8001146" y="5181588"/>
            <a:ext cx="12562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Investment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48" name="Straight Connector 47"/>
          <p:cNvCxnSpPr/>
          <p:nvPr/>
        </p:nvCxnSpPr>
        <p:spPr>
          <a:xfrm flipV="1">
            <a:off x="9455235" y="2575995"/>
            <a:ext cx="11084" cy="640170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>
            <a:endCxn id="8" idx="3"/>
          </p:cNvCxnSpPr>
          <p:nvPr/>
        </p:nvCxnSpPr>
        <p:spPr>
          <a:xfrm flipH="1">
            <a:off x="8263695" y="2560320"/>
            <a:ext cx="1191540" cy="15675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8785517" y="2004749"/>
            <a:ext cx="1180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Borrowing &amp; Saving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51" name="Straight Connector 50"/>
          <p:cNvCxnSpPr>
            <a:stCxn id="9" idx="3"/>
          </p:cNvCxnSpPr>
          <p:nvPr/>
        </p:nvCxnSpPr>
        <p:spPr>
          <a:xfrm flipV="1">
            <a:off x="8463296" y="4473526"/>
            <a:ext cx="172570" cy="18268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flipV="1">
            <a:off x="8667108" y="1530705"/>
            <a:ext cx="40457" cy="2933469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2975021" y="217792"/>
            <a:ext cx="625913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Circular Flow Chart of the </a:t>
            </a:r>
            <a:r>
              <a:rPr lang="en-US" sz="2400" b="1" dirty="0" err="1" smtClean="0">
                <a:solidFill>
                  <a:srgbClr val="FFFF00"/>
                </a:solidFill>
              </a:rPr>
              <a:t>Macroeconomy</a:t>
            </a:r>
            <a:endParaRPr lang="en-US" sz="2400" b="1" dirty="0" smtClean="0">
              <a:solidFill>
                <a:srgbClr val="FFFF00"/>
              </a:solidFill>
            </a:endParaRPr>
          </a:p>
          <a:p>
            <a:pPr algn="ctr"/>
            <a:r>
              <a:rPr lang="en-US" sz="2000" dirty="0" smtClean="0"/>
              <a:t>A Traditional View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84013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40159" y="3206839"/>
            <a:ext cx="1481070" cy="400110"/>
          </a:xfrm>
          <a:prstGeom prst="rect">
            <a:avLst/>
          </a:prstGeom>
          <a:noFill/>
          <a:ln w="19050">
            <a:solidFill>
              <a:schemeClr val="tx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tx1">
                    <a:lumMod val="65000"/>
                  </a:schemeClr>
                </a:solidFill>
              </a:rPr>
              <a:t>Households</a:t>
            </a:r>
            <a:endParaRPr lang="en-US" sz="2000" dirty="0">
              <a:solidFill>
                <a:schemeClr val="tx1">
                  <a:lumMod val="6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21311" y="3227454"/>
            <a:ext cx="1637762" cy="400110"/>
          </a:xfrm>
          <a:prstGeom prst="rect">
            <a:avLst/>
          </a:prstGeom>
          <a:noFill/>
          <a:ln w="19050">
            <a:solidFill>
              <a:schemeClr val="tx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tx1">
                    <a:lumMod val="65000"/>
                  </a:schemeClr>
                </a:solidFill>
              </a:rPr>
              <a:t>Government</a:t>
            </a:r>
            <a:endParaRPr lang="en-US" sz="2000" dirty="0">
              <a:solidFill>
                <a:schemeClr val="tx1">
                  <a:lumMod val="6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234152" y="3227454"/>
            <a:ext cx="927278" cy="40011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</a:rPr>
              <a:t>Firms</a:t>
            </a:r>
            <a:endParaRPr lang="en-US" sz="2000" dirty="0">
              <a:solidFill>
                <a:srgbClr val="FFFF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495541" y="1350135"/>
            <a:ext cx="4077236" cy="40011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Markets for Factors of Production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3615206" y="5340440"/>
            <a:ext cx="4077236" cy="64633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800" dirty="0" smtClean="0"/>
          </a:p>
          <a:p>
            <a:pPr algn="ctr"/>
            <a:r>
              <a:rPr lang="en-US" sz="2000" dirty="0" smtClean="0"/>
              <a:t>Market for Goods &amp; Services</a:t>
            </a:r>
          </a:p>
          <a:p>
            <a:pPr algn="ctr"/>
            <a:endParaRPr lang="en-US" sz="800" dirty="0"/>
          </a:p>
        </p:txBody>
      </p:sp>
      <p:sp>
        <p:nvSpPr>
          <p:cNvPr id="8" name="TextBox 7"/>
          <p:cNvSpPr txBox="1"/>
          <p:nvPr/>
        </p:nvSpPr>
        <p:spPr>
          <a:xfrm>
            <a:off x="6765163" y="2222052"/>
            <a:ext cx="1498532" cy="707886"/>
          </a:xfrm>
          <a:prstGeom prst="rect">
            <a:avLst/>
          </a:prstGeom>
          <a:noFill/>
          <a:ln w="19050">
            <a:solidFill>
              <a:schemeClr val="tx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tx1">
                    <a:lumMod val="65000"/>
                  </a:schemeClr>
                </a:solidFill>
              </a:rPr>
              <a:t>Financial Markets</a:t>
            </a:r>
            <a:endParaRPr lang="en-US" sz="2000" dirty="0">
              <a:solidFill>
                <a:schemeClr val="tx1">
                  <a:lumMod val="6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144283" y="4137851"/>
            <a:ext cx="1319013" cy="707886"/>
          </a:xfrm>
          <a:prstGeom prst="rect">
            <a:avLst/>
          </a:prstGeom>
          <a:noFill/>
          <a:ln w="19050">
            <a:solidFill>
              <a:schemeClr val="tx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tx1">
                    <a:lumMod val="65000"/>
                  </a:schemeClr>
                </a:solidFill>
              </a:rPr>
              <a:t>Rest of the World</a:t>
            </a:r>
            <a:endParaRPr lang="en-US" sz="20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10" name="Straight Connector 9"/>
          <p:cNvCxnSpPr>
            <a:stCxn id="6" idx="1"/>
          </p:cNvCxnSpPr>
          <p:nvPr/>
        </p:nvCxnSpPr>
        <p:spPr>
          <a:xfrm flipH="1" flipV="1">
            <a:off x="1764406" y="1545465"/>
            <a:ext cx="1731135" cy="4725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1758462" y="1547446"/>
            <a:ext cx="5944" cy="1659393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7" idx="1"/>
          </p:cNvCxnSpPr>
          <p:nvPr/>
        </p:nvCxnSpPr>
        <p:spPr>
          <a:xfrm flipH="1">
            <a:off x="1758462" y="5663606"/>
            <a:ext cx="1856744" cy="0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  <a:headEnd type="triangle" w="lg" len="lg"/>
            <a:tailEnd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1758462" y="3606950"/>
            <a:ext cx="0" cy="2056656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8" idx="1"/>
          </p:cNvCxnSpPr>
          <p:nvPr/>
        </p:nvCxnSpPr>
        <p:spPr>
          <a:xfrm flipH="1" flipV="1">
            <a:off x="2307103" y="2546253"/>
            <a:ext cx="4458060" cy="29742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2307102" y="2560320"/>
            <a:ext cx="0" cy="667134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913206" y="2222052"/>
            <a:ext cx="27747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Private Saving &amp; Borrowing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17" name="Straight Connector 16"/>
          <p:cNvCxnSpPr>
            <a:stCxn id="3" idx="3"/>
            <a:endCxn id="4" idx="1"/>
          </p:cNvCxnSpPr>
          <p:nvPr/>
        </p:nvCxnSpPr>
        <p:spPr>
          <a:xfrm>
            <a:off x="2421229" y="3406894"/>
            <a:ext cx="2100082" cy="20615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755288" y="3132253"/>
            <a:ext cx="15669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Taxes Net of Transfer </a:t>
            </a:r>
            <a:r>
              <a:rPr lang="en-US" sz="1600" dirty="0" err="1" smtClean="0">
                <a:solidFill>
                  <a:schemeClr val="tx1">
                    <a:lumMod val="65000"/>
                  </a:schemeClr>
                </a:solidFill>
              </a:rPr>
              <a:t>Pmts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921477" y="5253096"/>
            <a:ext cx="14116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Consumption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20" name="Straight Connector 19"/>
          <p:cNvCxnSpPr>
            <a:stCxn id="4" idx="2"/>
          </p:cNvCxnSpPr>
          <p:nvPr/>
        </p:nvCxnSpPr>
        <p:spPr>
          <a:xfrm>
            <a:off x="5340192" y="3627564"/>
            <a:ext cx="0" cy="1712876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4199053" y="4076099"/>
            <a:ext cx="11604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 smtClean="0">
                <a:solidFill>
                  <a:schemeClr val="tx1">
                    <a:lumMod val="65000"/>
                  </a:schemeClr>
                </a:solidFill>
              </a:rPr>
              <a:t>Govt</a:t>
            </a:r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   Purchases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22" name="Straight Arrow Connector 21"/>
          <p:cNvCxnSpPr>
            <a:stCxn id="4" idx="0"/>
          </p:cNvCxnSpPr>
          <p:nvPr/>
        </p:nvCxnSpPr>
        <p:spPr>
          <a:xfrm flipV="1">
            <a:off x="5340192" y="1750245"/>
            <a:ext cx="0" cy="1477209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5340192" y="1906697"/>
            <a:ext cx="13497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Factor </a:t>
            </a:r>
            <a:r>
              <a:rPr lang="en-US" sz="1600" dirty="0" err="1" smtClean="0">
                <a:solidFill>
                  <a:schemeClr val="tx1">
                    <a:lumMod val="65000"/>
                  </a:schemeClr>
                </a:solidFill>
              </a:rPr>
              <a:t>Pmts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 flipH="1">
            <a:off x="5767754" y="2813538"/>
            <a:ext cx="997410" cy="0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5767754" y="2813538"/>
            <a:ext cx="0" cy="413916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848327" y="2877610"/>
            <a:ext cx="17244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solidFill>
                  <a:schemeClr val="tx1">
                    <a:lumMod val="65000"/>
                  </a:schemeClr>
                </a:solidFill>
              </a:rPr>
              <a:t>Govt</a:t>
            </a:r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 Borrowing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 flipH="1">
            <a:off x="6015058" y="4359457"/>
            <a:ext cx="1129225" cy="0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6015058" y="4360985"/>
            <a:ext cx="0" cy="1004794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6278313" y="4026342"/>
            <a:ext cx="9767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Imports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 flipH="1">
            <a:off x="6358130" y="4662405"/>
            <a:ext cx="786153" cy="0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6372665" y="4662405"/>
            <a:ext cx="0" cy="678035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6394971" y="4787969"/>
            <a:ext cx="9767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Exports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33" name="Straight Arrow Connector 32"/>
          <p:cNvCxnSpPr>
            <a:endCxn id="9" idx="0"/>
          </p:cNvCxnSpPr>
          <p:nvPr/>
        </p:nvCxnSpPr>
        <p:spPr>
          <a:xfrm flipH="1">
            <a:off x="7803790" y="2929938"/>
            <a:ext cx="2360" cy="1207913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6710117" y="3456257"/>
            <a:ext cx="1180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Borrowing &amp; Saving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35" name="Straight Arrow Connector 34"/>
          <p:cNvCxnSpPr>
            <a:stCxn id="4" idx="3"/>
            <a:endCxn id="5" idx="1"/>
          </p:cNvCxnSpPr>
          <p:nvPr/>
        </p:nvCxnSpPr>
        <p:spPr>
          <a:xfrm>
            <a:off x="6159073" y="3427509"/>
            <a:ext cx="3075079" cy="0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6811356" y="3139529"/>
            <a:ext cx="22100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Taxes Net of Subsidies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0766738" y="734097"/>
            <a:ext cx="132652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latin typeface="Calibri" panose="020F0502020204030204" pitchFamily="34" charset="0"/>
              </a:rPr>
              <a:t>J2$</a:t>
            </a:r>
            <a:endParaRPr lang="en-US" sz="6000" dirty="0">
              <a:latin typeface="Calibri" panose="020F0502020204030204" pitchFamily="34" charset="0"/>
            </a:endParaRPr>
          </a:p>
        </p:txBody>
      </p:sp>
      <p:cxnSp>
        <p:nvCxnSpPr>
          <p:cNvPr id="38" name="Straight Connector 37"/>
          <p:cNvCxnSpPr/>
          <p:nvPr/>
        </p:nvCxnSpPr>
        <p:spPr>
          <a:xfrm flipV="1">
            <a:off x="9908806" y="1534175"/>
            <a:ext cx="8917" cy="168198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endCxn id="6" idx="3"/>
          </p:cNvCxnSpPr>
          <p:nvPr/>
        </p:nvCxnSpPr>
        <p:spPr>
          <a:xfrm flipH="1" flipV="1">
            <a:off x="7572777" y="1550190"/>
            <a:ext cx="2340487" cy="8134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7986887" y="1677027"/>
            <a:ext cx="16951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Factor Payments</a:t>
            </a:r>
            <a:endParaRPr lang="en-US" sz="1600" dirty="0"/>
          </a:p>
        </p:txBody>
      </p:sp>
      <p:sp>
        <p:nvSpPr>
          <p:cNvPr id="41" name="TextBox 40"/>
          <p:cNvSpPr txBox="1"/>
          <p:nvPr/>
        </p:nvSpPr>
        <p:spPr>
          <a:xfrm>
            <a:off x="1955108" y="1201472"/>
            <a:ext cx="13497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Income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9917723" y="4718760"/>
            <a:ext cx="9647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Revenue</a:t>
            </a:r>
            <a:endParaRPr lang="en-US" sz="1600" dirty="0"/>
          </a:p>
        </p:txBody>
      </p:sp>
      <p:cxnSp>
        <p:nvCxnSpPr>
          <p:cNvPr id="43" name="Straight Connector 42"/>
          <p:cNvCxnSpPr/>
          <p:nvPr/>
        </p:nvCxnSpPr>
        <p:spPr>
          <a:xfrm>
            <a:off x="7692442" y="5811821"/>
            <a:ext cx="2197146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flipV="1">
            <a:off x="9903655" y="3627564"/>
            <a:ext cx="0" cy="2182393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flipV="1">
            <a:off x="9455235" y="3627564"/>
            <a:ext cx="11084" cy="1943473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flipH="1">
            <a:off x="7692444" y="5571036"/>
            <a:ext cx="1774332" cy="20614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8001146" y="5181588"/>
            <a:ext cx="12562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Investment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48" name="Straight Connector 47"/>
          <p:cNvCxnSpPr/>
          <p:nvPr/>
        </p:nvCxnSpPr>
        <p:spPr>
          <a:xfrm flipV="1">
            <a:off x="9455235" y="2575995"/>
            <a:ext cx="11084" cy="640170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>
            <a:endCxn id="8" idx="3"/>
          </p:cNvCxnSpPr>
          <p:nvPr/>
        </p:nvCxnSpPr>
        <p:spPr>
          <a:xfrm flipH="1">
            <a:off x="8263695" y="2560320"/>
            <a:ext cx="1191540" cy="15675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8785517" y="2004749"/>
            <a:ext cx="1180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Borrowing &amp; Saving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51" name="Straight Connector 50"/>
          <p:cNvCxnSpPr>
            <a:stCxn id="9" idx="3"/>
          </p:cNvCxnSpPr>
          <p:nvPr/>
        </p:nvCxnSpPr>
        <p:spPr>
          <a:xfrm flipV="1">
            <a:off x="8463296" y="4473526"/>
            <a:ext cx="172570" cy="18268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flipV="1">
            <a:off x="8667108" y="1530705"/>
            <a:ext cx="40457" cy="2933469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2975021" y="217792"/>
            <a:ext cx="625913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Circular Flow Chart of the </a:t>
            </a:r>
            <a:r>
              <a:rPr lang="en-US" sz="2400" b="1" dirty="0" err="1" smtClean="0">
                <a:solidFill>
                  <a:srgbClr val="FFFF00"/>
                </a:solidFill>
              </a:rPr>
              <a:t>Macroeconomy</a:t>
            </a:r>
            <a:endParaRPr lang="en-US" sz="2400" b="1" dirty="0" smtClean="0">
              <a:solidFill>
                <a:srgbClr val="FFFF00"/>
              </a:solidFill>
            </a:endParaRPr>
          </a:p>
          <a:p>
            <a:pPr algn="ctr"/>
            <a:r>
              <a:rPr lang="en-US" sz="2000" dirty="0" smtClean="0"/>
              <a:t>A Traditional View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88035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40159" y="3206839"/>
            <a:ext cx="1481070" cy="400110"/>
          </a:xfrm>
          <a:prstGeom prst="rect">
            <a:avLst/>
          </a:prstGeom>
          <a:noFill/>
          <a:ln w="19050">
            <a:solidFill>
              <a:schemeClr val="tx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tx1">
                    <a:lumMod val="65000"/>
                  </a:schemeClr>
                </a:solidFill>
              </a:rPr>
              <a:t>Households</a:t>
            </a:r>
            <a:endParaRPr lang="en-US" sz="2000" dirty="0">
              <a:solidFill>
                <a:schemeClr val="tx1">
                  <a:lumMod val="6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21311" y="3227454"/>
            <a:ext cx="1637762" cy="400110"/>
          </a:xfrm>
          <a:prstGeom prst="rect">
            <a:avLst/>
          </a:prstGeom>
          <a:noFill/>
          <a:ln w="19050">
            <a:solidFill>
              <a:schemeClr val="tx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tx1">
                    <a:lumMod val="65000"/>
                  </a:schemeClr>
                </a:solidFill>
              </a:rPr>
              <a:t>Government</a:t>
            </a:r>
            <a:endParaRPr lang="en-US" sz="2000" dirty="0">
              <a:solidFill>
                <a:schemeClr val="tx1">
                  <a:lumMod val="6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234152" y="3227454"/>
            <a:ext cx="927278" cy="40011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</a:rPr>
              <a:t>Firms</a:t>
            </a:r>
            <a:endParaRPr lang="en-US" sz="2000" dirty="0">
              <a:solidFill>
                <a:srgbClr val="FFFF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495541" y="1350135"/>
            <a:ext cx="4077236" cy="400110"/>
          </a:xfrm>
          <a:prstGeom prst="rect">
            <a:avLst/>
          </a:prstGeom>
          <a:noFill/>
          <a:ln w="19050">
            <a:solidFill>
              <a:schemeClr val="tx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tx1">
                    <a:lumMod val="65000"/>
                  </a:schemeClr>
                </a:solidFill>
              </a:rPr>
              <a:t>Markets for Factors of Production</a:t>
            </a:r>
            <a:endParaRPr lang="en-US" sz="2000" dirty="0">
              <a:solidFill>
                <a:schemeClr val="tx1">
                  <a:lumMod val="6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15206" y="5340440"/>
            <a:ext cx="4077236" cy="64633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800" dirty="0" smtClean="0"/>
          </a:p>
          <a:p>
            <a:pPr algn="ctr"/>
            <a:r>
              <a:rPr lang="en-US" sz="2000" dirty="0" smtClean="0"/>
              <a:t>Market for Goods &amp; Services</a:t>
            </a:r>
          </a:p>
          <a:p>
            <a:pPr algn="ctr"/>
            <a:endParaRPr lang="en-US" sz="800" dirty="0"/>
          </a:p>
        </p:txBody>
      </p:sp>
      <p:sp>
        <p:nvSpPr>
          <p:cNvPr id="8" name="TextBox 7"/>
          <p:cNvSpPr txBox="1"/>
          <p:nvPr/>
        </p:nvSpPr>
        <p:spPr>
          <a:xfrm>
            <a:off x="6765163" y="2222052"/>
            <a:ext cx="1498532" cy="707886"/>
          </a:xfrm>
          <a:prstGeom prst="rect">
            <a:avLst/>
          </a:prstGeom>
          <a:noFill/>
          <a:ln w="19050">
            <a:solidFill>
              <a:schemeClr val="tx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tx1">
                    <a:lumMod val="65000"/>
                  </a:schemeClr>
                </a:solidFill>
              </a:rPr>
              <a:t>Financial Markets</a:t>
            </a:r>
            <a:endParaRPr lang="en-US" sz="2000" dirty="0">
              <a:solidFill>
                <a:schemeClr val="tx1">
                  <a:lumMod val="6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144283" y="4137851"/>
            <a:ext cx="1319013" cy="707886"/>
          </a:xfrm>
          <a:prstGeom prst="rect">
            <a:avLst/>
          </a:prstGeom>
          <a:noFill/>
          <a:ln w="19050">
            <a:solidFill>
              <a:schemeClr val="tx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tx1">
                    <a:lumMod val="65000"/>
                  </a:schemeClr>
                </a:solidFill>
              </a:rPr>
              <a:t>Rest of the World</a:t>
            </a:r>
            <a:endParaRPr lang="en-US" sz="20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10" name="Straight Connector 9"/>
          <p:cNvCxnSpPr>
            <a:stCxn id="6" idx="1"/>
          </p:cNvCxnSpPr>
          <p:nvPr/>
        </p:nvCxnSpPr>
        <p:spPr>
          <a:xfrm flipH="1" flipV="1">
            <a:off x="1764406" y="1545465"/>
            <a:ext cx="1731135" cy="4725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1758462" y="1547446"/>
            <a:ext cx="5944" cy="1659393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7" idx="1"/>
          </p:cNvCxnSpPr>
          <p:nvPr/>
        </p:nvCxnSpPr>
        <p:spPr>
          <a:xfrm flipH="1">
            <a:off x="1758462" y="5663606"/>
            <a:ext cx="1856744" cy="0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  <a:headEnd type="triangle" w="lg" len="lg"/>
            <a:tailEnd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1758462" y="3606950"/>
            <a:ext cx="0" cy="2056656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8" idx="1"/>
          </p:cNvCxnSpPr>
          <p:nvPr/>
        </p:nvCxnSpPr>
        <p:spPr>
          <a:xfrm flipH="1" flipV="1">
            <a:off x="2307103" y="2546253"/>
            <a:ext cx="4458060" cy="29742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2307102" y="2560320"/>
            <a:ext cx="0" cy="667134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913206" y="2222052"/>
            <a:ext cx="27747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Private Saving &amp; Borrowing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17" name="Straight Connector 16"/>
          <p:cNvCxnSpPr>
            <a:stCxn id="3" idx="3"/>
            <a:endCxn id="4" idx="1"/>
          </p:cNvCxnSpPr>
          <p:nvPr/>
        </p:nvCxnSpPr>
        <p:spPr>
          <a:xfrm>
            <a:off x="2421229" y="3406894"/>
            <a:ext cx="2100082" cy="20615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755288" y="3132253"/>
            <a:ext cx="15669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Taxes Net of Transfer </a:t>
            </a:r>
            <a:r>
              <a:rPr lang="en-US" sz="1600" dirty="0" err="1" smtClean="0">
                <a:solidFill>
                  <a:schemeClr val="tx1">
                    <a:lumMod val="65000"/>
                  </a:schemeClr>
                </a:solidFill>
              </a:rPr>
              <a:t>Pmts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921477" y="5253096"/>
            <a:ext cx="14116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Consumption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20" name="Straight Connector 19"/>
          <p:cNvCxnSpPr>
            <a:stCxn id="4" idx="2"/>
          </p:cNvCxnSpPr>
          <p:nvPr/>
        </p:nvCxnSpPr>
        <p:spPr>
          <a:xfrm>
            <a:off x="5340192" y="3627564"/>
            <a:ext cx="0" cy="1712876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4199053" y="4076099"/>
            <a:ext cx="11604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 smtClean="0">
                <a:solidFill>
                  <a:schemeClr val="tx1">
                    <a:lumMod val="65000"/>
                  </a:schemeClr>
                </a:solidFill>
              </a:rPr>
              <a:t>Govt</a:t>
            </a:r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   Purchases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22" name="Straight Arrow Connector 21"/>
          <p:cNvCxnSpPr>
            <a:stCxn id="4" idx="0"/>
          </p:cNvCxnSpPr>
          <p:nvPr/>
        </p:nvCxnSpPr>
        <p:spPr>
          <a:xfrm flipV="1">
            <a:off x="5340192" y="1750245"/>
            <a:ext cx="0" cy="1477209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5340192" y="1906697"/>
            <a:ext cx="13497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Factor </a:t>
            </a:r>
            <a:r>
              <a:rPr lang="en-US" sz="1600" dirty="0" err="1" smtClean="0">
                <a:solidFill>
                  <a:schemeClr val="tx1">
                    <a:lumMod val="65000"/>
                  </a:schemeClr>
                </a:solidFill>
              </a:rPr>
              <a:t>Pmts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 flipH="1">
            <a:off x="5767754" y="2813538"/>
            <a:ext cx="997410" cy="0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5767754" y="2813538"/>
            <a:ext cx="0" cy="413916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848327" y="2877610"/>
            <a:ext cx="17244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solidFill>
                  <a:schemeClr val="tx1">
                    <a:lumMod val="65000"/>
                  </a:schemeClr>
                </a:solidFill>
              </a:rPr>
              <a:t>Govt</a:t>
            </a:r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 Borrowing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 flipH="1">
            <a:off x="6015058" y="4359457"/>
            <a:ext cx="1129225" cy="0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6015058" y="4360985"/>
            <a:ext cx="0" cy="1004794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6278313" y="4026342"/>
            <a:ext cx="9767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Imports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 flipH="1">
            <a:off x="6358130" y="4662405"/>
            <a:ext cx="786153" cy="0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6372665" y="4662405"/>
            <a:ext cx="0" cy="678035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6394971" y="4787969"/>
            <a:ext cx="9767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Exports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33" name="Straight Arrow Connector 32"/>
          <p:cNvCxnSpPr>
            <a:endCxn id="9" idx="0"/>
          </p:cNvCxnSpPr>
          <p:nvPr/>
        </p:nvCxnSpPr>
        <p:spPr>
          <a:xfrm flipH="1">
            <a:off x="7803790" y="2929938"/>
            <a:ext cx="2360" cy="1207913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6710117" y="3456257"/>
            <a:ext cx="1180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Borrowing &amp; Saving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35" name="Straight Arrow Connector 34"/>
          <p:cNvCxnSpPr>
            <a:stCxn id="4" idx="3"/>
            <a:endCxn id="5" idx="1"/>
          </p:cNvCxnSpPr>
          <p:nvPr/>
        </p:nvCxnSpPr>
        <p:spPr>
          <a:xfrm>
            <a:off x="6159073" y="3427509"/>
            <a:ext cx="3075079" cy="0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6811356" y="3139529"/>
            <a:ext cx="22100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Taxes Net of Subsidies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0766738" y="734097"/>
            <a:ext cx="132652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latin typeface="Calibri" panose="020F0502020204030204" pitchFamily="34" charset="0"/>
              </a:rPr>
              <a:t>J2$</a:t>
            </a:r>
            <a:endParaRPr lang="en-US" sz="6000" dirty="0">
              <a:latin typeface="Calibri" panose="020F0502020204030204" pitchFamily="34" charset="0"/>
            </a:endParaRPr>
          </a:p>
        </p:txBody>
      </p:sp>
      <p:cxnSp>
        <p:nvCxnSpPr>
          <p:cNvPr id="38" name="Straight Connector 37"/>
          <p:cNvCxnSpPr/>
          <p:nvPr/>
        </p:nvCxnSpPr>
        <p:spPr>
          <a:xfrm flipV="1">
            <a:off x="9908806" y="1534175"/>
            <a:ext cx="8917" cy="1681989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endCxn id="6" idx="3"/>
          </p:cNvCxnSpPr>
          <p:nvPr/>
        </p:nvCxnSpPr>
        <p:spPr>
          <a:xfrm flipH="1" flipV="1">
            <a:off x="7572777" y="1550190"/>
            <a:ext cx="2340487" cy="8134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7986887" y="1677027"/>
            <a:ext cx="16951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Factor Payments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955108" y="1201472"/>
            <a:ext cx="13497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Income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9917723" y="4718760"/>
            <a:ext cx="9647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Revenue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43" name="Straight Connector 42"/>
          <p:cNvCxnSpPr/>
          <p:nvPr/>
        </p:nvCxnSpPr>
        <p:spPr>
          <a:xfrm>
            <a:off x="7692442" y="5811821"/>
            <a:ext cx="2197146" cy="0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flipV="1">
            <a:off x="9903655" y="3627564"/>
            <a:ext cx="0" cy="2182393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flipV="1">
            <a:off x="9455235" y="3627564"/>
            <a:ext cx="11084" cy="1943473"/>
          </a:xfrm>
          <a:prstGeom prst="straightConnector1">
            <a:avLst/>
          </a:prstGeom>
          <a:ln w="1905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flipH="1">
            <a:off x="7692444" y="5571036"/>
            <a:ext cx="1774332" cy="20614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8001146" y="5181588"/>
            <a:ext cx="12562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Investment</a:t>
            </a:r>
            <a:endParaRPr lang="en-US" sz="1600" dirty="0"/>
          </a:p>
        </p:txBody>
      </p:sp>
      <p:cxnSp>
        <p:nvCxnSpPr>
          <p:cNvPr id="48" name="Straight Connector 47"/>
          <p:cNvCxnSpPr/>
          <p:nvPr/>
        </p:nvCxnSpPr>
        <p:spPr>
          <a:xfrm flipV="1">
            <a:off x="9455235" y="2575995"/>
            <a:ext cx="11084" cy="640170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>
            <a:endCxn id="8" idx="3"/>
          </p:cNvCxnSpPr>
          <p:nvPr/>
        </p:nvCxnSpPr>
        <p:spPr>
          <a:xfrm flipH="1">
            <a:off x="8263695" y="2560320"/>
            <a:ext cx="1191540" cy="15675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8785517" y="2004749"/>
            <a:ext cx="1180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Borrowing &amp; Saving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51" name="Straight Connector 50"/>
          <p:cNvCxnSpPr>
            <a:stCxn id="9" idx="3"/>
          </p:cNvCxnSpPr>
          <p:nvPr/>
        </p:nvCxnSpPr>
        <p:spPr>
          <a:xfrm flipV="1">
            <a:off x="8463296" y="4473526"/>
            <a:ext cx="172570" cy="18268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flipV="1">
            <a:off x="8667108" y="1530705"/>
            <a:ext cx="40457" cy="2933469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2975021" y="217792"/>
            <a:ext cx="625913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Circular Flow Chart of the </a:t>
            </a:r>
            <a:r>
              <a:rPr lang="en-US" sz="2400" b="1" dirty="0" err="1" smtClean="0">
                <a:solidFill>
                  <a:srgbClr val="FFFF00"/>
                </a:solidFill>
              </a:rPr>
              <a:t>Macroeconomy</a:t>
            </a:r>
            <a:endParaRPr lang="en-US" sz="2400" b="1" dirty="0" smtClean="0">
              <a:solidFill>
                <a:srgbClr val="FFFF00"/>
              </a:solidFill>
            </a:endParaRPr>
          </a:p>
          <a:p>
            <a:pPr algn="ctr"/>
            <a:r>
              <a:rPr lang="en-US" sz="2000" dirty="0" smtClean="0"/>
              <a:t>A Traditional View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97516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40159" y="3206839"/>
            <a:ext cx="1481070" cy="400110"/>
          </a:xfrm>
          <a:prstGeom prst="rect">
            <a:avLst/>
          </a:prstGeom>
          <a:noFill/>
          <a:ln w="19050">
            <a:solidFill>
              <a:schemeClr val="tx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tx1">
                    <a:lumMod val="65000"/>
                  </a:schemeClr>
                </a:solidFill>
              </a:rPr>
              <a:t>Households</a:t>
            </a:r>
            <a:endParaRPr lang="en-US" sz="2000" dirty="0">
              <a:solidFill>
                <a:schemeClr val="tx1">
                  <a:lumMod val="6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21311" y="3227454"/>
            <a:ext cx="1637762" cy="400110"/>
          </a:xfrm>
          <a:prstGeom prst="rect">
            <a:avLst/>
          </a:prstGeom>
          <a:noFill/>
          <a:ln w="19050">
            <a:solidFill>
              <a:schemeClr val="tx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tx1">
                    <a:lumMod val="65000"/>
                  </a:schemeClr>
                </a:solidFill>
              </a:rPr>
              <a:t>Government</a:t>
            </a:r>
            <a:endParaRPr lang="en-US" sz="2000" dirty="0">
              <a:solidFill>
                <a:schemeClr val="tx1">
                  <a:lumMod val="6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234152" y="3227454"/>
            <a:ext cx="927278" cy="400110"/>
          </a:xfrm>
          <a:prstGeom prst="rect">
            <a:avLst/>
          </a:prstGeom>
          <a:noFill/>
          <a:ln w="19050">
            <a:solidFill>
              <a:schemeClr val="tx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tx1">
                    <a:lumMod val="65000"/>
                  </a:schemeClr>
                </a:solidFill>
              </a:rPr>
              <a:t>Firms</a:t>
            </a:r>
            <a:endParaRPr lang="en-US" sz="2000" dirty="0">
              <a:solidFill>
                <a:schemeClr val="tx1">
                  <a:lumMod val="6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495541" y="1350135"/>
            <a:ext cx="4077236" cy="40011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Markets for Factors of Production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3615206" y="5340440"/>
            <a:ext cx="4077236" cy="64633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800" dirty="0" smtClean="0"/>
          </a:p>
          <a:p>
            <a:pPr algn="ctr"/>
            <a:r>
              <a:rPr lang="en-US" sz="2000" dirty="0" smtClean="0"/>
              <a:t>Market for Goods &amp; Services</a:t>
            </a:r>
          </a:p>
          <a:p>
            <a:pPr algn="ctr"/>
            <a:endParaRPr lang="en-US" sz="800" dirty="0"/>
          </a:p>
        </p:txBody>
      </p:sp>
      <p:sp>
        <p:nvSpPr>
          <p:cNvPr id="8" name="TextBox 7"/>
          <p:cNvSpPr txBox="1"/>
          <p:nvPr/>
        </p:nvSpPr>
        <p:spPr>
          <a:xfrm>
            <a:off x="6765163" y="2222052"/>
            <a:ext cx="1498532" cy="70788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Financial Markets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7144283" y="4137851"/>
            <a:ext cx="1319013" cy="70788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</a:rPr>
              <a:t>Rest of the World</a:t>
            </a:r>
            <a:endParaRPr lang="en-US" sz="2000" dirty="0">
              <a:solidFill>
                <a:srgbClr val="FFFF00"/>
              </a:solidFill>
            </a:endParaRPr>
          </a:p>
        </p:txBody>
      </p:sp>
      <p:cxnSp>
        <p:nvCxnSpPr>
          <p:cNvPr id="10" name="Straight Connector 9"/>
          <p:cNvCxnSpPr>
            <a:stCxn id="6" idx="1"/>
          </p:cNvCxnSpPr>
          <p:nvPr/>
        </p:nvCxnSpPr>
        <p:spPr>
          <a:xfrm flipH="1" flipV="1">
            <a:off x="1764406" y="1545465"/>
            <a:ext cx="1731135" cy="4725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1758462" y="1547446"/>
            <a:ext cx="5944" cy="1659393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7" idx="1"/>
          </p:cNvCxnSpPr>
          <p:nvPr/>
        </p:nvCxnSpPr>
        <p:spPr>
          <a:xfrm flipH="1">
            <a:off x="1758462" y="5663606"/>
            <a:ext cx="1856744" cy="0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  <a:headEnd type="triangle" w="lg" len="lg"/>
            <a:tailEnd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1758462" y="3606950"/>
            <a:ext cx="0" cy="2056656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8" idx="1"/>
          </p:cNvCxnSpPr>
          <p:nvPr/>
        </p:nvCxnSpPr>
        <p:spPr>
          <a:xfrm flipH="1" flipV="1">
            <a:off x="2307103" y="2546253"/>
            <a:ext cx="4458060" cy="29742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2307102" y="2560320"/>
            <a:ext cx="0" cy="667134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913206" y="2222052"/>
            <a:ext cx="27747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Private Saving &amp; Borrowing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17" name="Straight Connector 16"/>
          <p:cNvCxnSpPr>
            <a:stCxn id="3" idx="3"/>
            <a:endCxn id="4" idx="1"/>
          </p:cNvCxnSpPr>
          <p:nvPr/>
        </p:nvCxnSpPr>
        <p:spPr>
          <a:xfrm>
            <a:off x="2421229" y="3406894"/>
            <a:ext cx="2100082" cy="20615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755288" y="3132253"/>
            <a:ext cx="15669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Taxes Net of Transfer </a:t>
            </a:r>
            <a:r>
              <a:rPr lang="en-US" sz="1600" dirty="0" err="1" smtClean="0">
                <a:solidFill>
                  <a:schemeClr val="tx1">
                    <a:lumMod val="65000"/>
                  </a:schemeClr>
                </a:solidFill>
              </a:rPr>
              <a:t>Pmts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921477" y="5253096"/>
            <a:ext cx="14116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Consumption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20" name="Straight Connector 19"/>
          <p:cNvCxnSpPr>
            <a:stCxn id="4" idx="2"/>
          </p:cNvCxnSpPr>
          <p:nvPr/>
        </p:nvCxnSpPr>
        <p:spPr>
          <a:xfrm>
            <a:off x="5340192" y="3627564"/>
            <a:ext cx="0" cy="1712876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4199053" y="4076099"/>
            <a:ext cx="11604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 smtClean="0">
                <a:solidFill>
                  <a:schemeClr val="tx1">
                    <a:lumMod val="65000"/>
                  </a:schemeClr>
                </a:solidFill>
              </a:rPr>
              <a:t>Govt</a:t>
            </a:r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   Purchases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22" name="Straight Arrow Connector 21"/>
          <p:cNvCxnSpPr>
            <a:stCxn id="4" idx="0"/>
          </p:cNvCxnSpPr>
          <p:nvPr/>
        </p:nvCxnSpPr>
        <p:spPr>
          <a:xfrm flipV="1">
            <a:off x="5340192" y="1750245"/>
            <a:ext cx="0" cy="1477209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5340192" y="1906697"/>
            <a:ext cx="13497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Factor </a:t>
            </a:r>
            <a:r>
              <a:rPr lang="en-US" sz="1600" dirty="0" err="1" smtClean="0">
                <a:solidFill>
                  <a:schemeClr val="tx1">
                    <a:lumMod val="65000"/>
                  </a:schemeClr>
                </a:solidFill>
              </a:rPr>
              <a:t>Pmts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 flipH="1">
            <a:off x="5767754" y="2813538"/>
            <a:ext cx="997410" cy="0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5767754" y="2813538"/>
            <a:ext cx="0" cy="413916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848327" y="2877610"/>
            <a:ext cx="17244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solidFill>
                  <a:schemeClr val="tx1">
                    <a:lumMod val="65000"/>
                  </a:schemeClr>
                </a:solidFill>
              </a:rPr>
              <a:t>Govt</a:t>
            </a:r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 Borrowing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 flipH="1">
            <a:off x="6015058" y="4359457"/>
            <a:ext cx="1129225" cy="0"/>
          </a:xfrm>
          <a:prstGeom prst="line">
            <a:avLst/>
          </a:prstGeom>
          <a:ln w="19050">
            <a:solidFill>
              <a:schemeClr val="tx1"/>
            </a:solidFill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6015058" y="4360985"/>
            <a:ext cx="0" cy="1004794"/>
          </a:xfrm>
          <a:prstGeom prst="straightConnector1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6278313" y="4026342"/>
            <a:ext cx="9767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Imports</a:t>
            </a:r>
            <a:endParaRPr lang="en-US" sz="1600" dirty="0"/>
          </a:p>
        </p:txBody>
      </p:sp>
      <p:cxnSp>
        <p:nvCxnSpPr>
          <p:cNvPr id="30" name="Straight Connector 29"/>
          <p:cNvCxnSpPr/>
          <p:nvPr/>
        </p:nvCxnSpPr>
        <p:spPr>
          <a:xfrm flipH="1">
            <a:off x="6358130" y="4662405"/>
            <a:ext cx="786153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6372665" y="4662405"/>
            <a:ext cx="0" cy="678035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6394971" y="4787969"/>
            <a:ext cx="9767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Exports</a:t>
            </a:r>
            <a:endParaRPr lang="en-US" sz="1600" dirty="0"/>
          </a:p>
        </p:txBody>
      </p:sp>
      <p:cxnSp>
        <p:nvCxnSpPr>
          <p:cNvPr id="33" name="Straight Arrow Connector 32"/>
          <p:cNvCxnSpPr>
            <a:endCxn id="9" idx="0"/>
          </p:cNvCxnSpPr>
          <p:nvPr/>
        </p:nvCxnSpPr>
        <p:spPr>
          <a:xfrm flipH="1">
            <a:off x="7803790" y="2929938"/>
            <a:ext cx="2360" cy="1207913"/>
          </a:xfrm>
          <a:prstGeom prst="straightConnector1">
            <a:avLst/>
          </a:prstGeom>
          <a:ln w="19050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6710117" y="3456257"/>
            <a:ext cx="1180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Borrowing &amp; Saving</a:t>
            </a:r>
            <a:endParaRPr lang="en-US" sz="1600" dirty="0"/>
          </a:p>
        </p:txBody>
      </p:sp>
      <p:cxnSp>
        <p:nvCxnSpPr>
          <p:cNvPr id="35" name="Straight Arrow Connector 34"/>
          <p:cNvCxnSpPr>
            <a:stCxn id="4" idx="3"/>
            <a:endCxn id="5" idx="1"/>
          </p:cNvCxnSpPr>
          <p:nvPr/>
        </p:nvCxnSpPr>
        <p:spPr>
          <a:xfrm>
            <a:off x="6159073" y="3427509"/>
            <a:ext cx="3075079" cy="0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6811356" y="3139529"/>
            <a:ext cx="22100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Taxes Net of Subsidies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0766738" y="734097"/>
            <a:ext cx="132652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latin typeface="Calibri" panose="020F0502020204030204" pitchFamily="34" charset="0"/>
              </a:rPr>
              <a:t>J2$</a:t>
            </a:r>
            <a:endParaRPr lang="en-US" sz="6000" dirty="0">
              <a:latin typeface="Calibri" panose="020F0502020204030204" pitchFamily="34" charset="0"/>
            </a:endParaRPr>
          </a:p>
        </p:txBody>
      </p:sp>
      <p:cxnSp>
        <p:nvCxnSpPr>
          <p:cNvPr id="38" name="Straight Connector 37"/>
          <p:cNvCxnSpPr/>
          <p:nvPr/>
        </p:nvCxnSpPr>
        <p:spPr>
          <a:xfrm flipV="1">
            <a:off x="9908806" y="1534175"/>
            <a:ext cx="8917" cy="1681989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endCxn id="6" idx="3"/>
          </p:cNvCxnSpPr>
          <p:nvPr/>
        </p:nvCxnSpPr>
        <p:spPr>
          <a:xfrm flipH="1">
            <a:off x="7572777" y="1547446"/>
            <a:ext cx="1134788" cy="2744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7986887" y="1677027"/>
            <a:ext cx="16951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Factor Payments</a:t>
            </a:r>
            <a:endParaRPr lang="en-US" sz="1600" dirty="0"/>
          </a:p>
        </p:txBody>
      </p:sp>
      <p:sp>
        <p:nvSpPr>
          <p:cNvPr id="41" name="TextBox 40"/>
          <p:cNvSpPr txBox="1"/>
          <p:nvPr/>
        </p:nvSpPr>
        <p:spPr>
          <a:xfrm>
            <a:off x="1955108" y="1201472"/>
            <a:ext cx="13497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Income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9917723" y="4718760"/>
            <a:ext cx="9647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Revenue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43" name="Straight Connector 42"/>
          <p:cNvCxnSpPr/>
          <p:nvPr/>
        </p:nvCxnSpPr>
        <p:spPr>
          <a:xfrm>
            <a:off x="7692442" y="5811821"/>
            <a:ext cx="2197146" cy="0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flipV="1">
            <a:off x="9903655" y="3627564"/>
            <a:ext cx="0" cy="2182393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flipV="1">
            <a:off x="9455235" y="3627564"/>
            <a:ext cx="11084" cy="1943473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flipH="1">
            <a:off x="7692444" y="5571036"/>
            <a:ext cx="1774332" cy="20614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8001146" y="5181588"/>
            <a:ext cx="12562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Investment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48" name="Straight Connector 47"/>
          <p:cNvCxnSpPr/>
          <p:nvPr/>
        </p:nvCxnSpPr>
        <p:spPr>
          <a:xfrm flipV="1">
            <a:off x="9455235" y="2575995"/>
            <a:ext cx="11084" cy="640170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>
            <a:endCxn id="8" idx="3"/>
          </p:cNvCxnSpPr>
          <p:nvPr/>
        </p:nvCxnSpPr>
        <p:spPr>
          <a:xfrm flipH="1">
            <a:off x="8263695" y="2560320"/>
            <a:ext cx="1191540" cy="15675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8785517" y="2004749"/>
            <a:ext cx="1180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Borrowing &amp; Saving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51" name="Straight Connector 50"/>
          <p:cNvCxnSpPr>
            <a:stCxn id="9" idx="3"/>
          </p:cNvCxnSpPr>
          <p:nvPr/>
        </p:nvCxnSpPr>
        <p:spPr>
          <a:xfrm flipV="1">
            <a:off x="8463296" y="4473526"/>
            <a:ext cx="172570" cy="1826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flipV="1">
            <a:off x="8667108" y="1530705"/>
            <a:ext cx="40457" cy="2933469"/>
          </a:xfrm>
          <a:prstGeom prst="straightConnector1">
            <a:avLst/>
          </a:prstGeom>
          <a:ln w="1905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2975021" y="217792"/>
            <a:ext cx="625913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Circular Flow Chart of the </a:t>
            </a:r>
            <a:r>
              <a:rPr lang="en-US" sz="2400" b="1" dirty="0" err="1" smtClean="0">
                <a:solidFill>
                  <a:srgbClr val="FFFF00"/>
                </a:solidFill>
              </a:rPr>
              <a:t>Macroeconomy</a:t>
            </a:r>
            <a:endParaRPr lang="en-US" sz="2400" b="1" dirty="0" smtClean="0">
              <a:solidFill>
                <a:srgbClr val="FFFF00"/>
              </a:solidFill>
            </a:endParaRPr>
          </a:p>
          <a:p>
            <a:pPr algn="ctr"/>
            <a:r>
              <a:rPr lang="en-US" sz="2000" dirty="0" smtClean="0"/>
              <a:t>A Traditional View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77338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263704" y="503264"/>
            <a:ext cx="5922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FF00"/>
                </a:solidFill>
              </a:rPr>
              <a:t>Model of An Ecological Economic System</a:t>
            </a:r>
            <a:endParaRPr lang="en-US" sz="2400" b="1" dirty="0">
              <a:solidFill>
                <a:srgbClr val="FFFF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766738" y="734097"/>
            <a:ext cx="132652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latin typeface="Calibri" panose="020F0502020204030204" pitchFamily="34" charset="0"/>
              </a:rPr>
              <a:t>J2$</a:t>
            </a:r>
            <a:endParaRPr lang="en-US" sz="6000" dirty="0">
              <a:latin typeface="Calibri" panose="020F0502020204030204" pitchFamily="34" charset="0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576775" y="3221502"/>
            <a:ext cx="1955409" cy="1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583412" y="3918275"/>
            <a:ext cx="1955409" cy="1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576773" y="4482840"/>
            <a:ext cx="1955409" cy="1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576773" y="4989584"/>
            <a:ext cx="1955409" cy="1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576771" y="3671192"/>
            <a:ext cx="21101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Education, Training, Research</a:t>
            </a:r>
            <a:endParaRPr lang="en-US" sz="1400" dirty="0"/>
          </a:p>
        </p:txBody>
      </p:sp>
      <p:sp>
        <p:nvSpPr>
          <p:cNvPr id="19" name="TextBox 18"/>
          <p:cNvSpPr txBox="1"/>
          <p:nvPr/>
        </p:nvSpPr>
        <p:spPr>
          <a:xfrm>
            <a:off x="576773" y="2958053"/>
            <a:ext cx="12684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Restoration, </a:t>
            </a:r>
          </a:p>
          <a:p>
            <a:r>
              <a:rPr lang="en-US" sz="1400" dirty="0" smtClean="0"/>
              <a:t>Conservation</a:t>
            </a:r>
            <a:endParaRPr lang="en-US" sz="1400" dirty="0"/>
          </a:p>
        </p:txBody>
      </p:sp>
      <p:sp>
        <p:nvSpPr>
          <p:cNvPr id="20" name="TextBox 19"/>
          <p:cNvSpPr txBox="1"/>
          <p:nvPr/>
        </p:nvSpPr>
        <p:spPr>
          <a:xfrm>
            <a:off x="576771" y="4237643"/>
            <a:ext cx="18592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Institutional Rules, Norms, etc.</a:t>
            </a:r>
            <a:endParaRPr lang="en-US" sz="1400" dirty="0"/>
          </a:p>
        </p:txBody>
      </p:sp>
      <p:sp>
        <p:nvSpPr>
          <p:cNvPr id="21" name="TextBox 20"/>
          <p:cNvSpPr txBox="1"/>
          <p:nvPr/>
        </p:nvSpPr>
        <p:spPr>
          <a:xfrm>
            <a:off x="583412" y="4975517"/>
            <a:ext cx="9710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Building</a:t>
            </a:r>
            <a:endParaRPr lang="en-US" sz="1400" dirty="0"/>
          </a:p>
        </p:txBody>
      </p:sp>
      <p:grpSp>
        <p:nvGrpSpPr>
          <p:cNvPr id="26" name="Group 25"/>
          <p:cNvGrpSpPr/>
          <p:nvPr/>
        </p:nvGrpSpPr>
        <p:grpSpPr>
          <a:xfrm>
            <a:off x="2532182" y="2733010"/>
            <a:ext cx="3122247" cy="2757268"/>
            <a:chOff x="2532182" y="2733010"/>
            <a:chExt cx="3122247" cy="2757268"/>
          </a:xfrm>
        </p:grpSpPr>
        <p:grpSp>
          <p:nvGrpSpPr>
            <p:cNvPr id="7" name="Group 6"/>
            <p:cNvGrpSpPr/>
            <p:nvPr/>
          </p:nvGrpSpPr>
          <p:grpSpPr>
            <a:xfrm>
              <a:off x="2532184" y="2733010"/>
              <a:ext cx="3122245" cy="2757268"/>
              <a:chOff x="2166424" y="2929957"/>
              <a:chExt cx="3122245" cy="2757268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2166424" y="2929957"/>
                <a:ext cx="2475914" cy="2746906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endParaRPr lang="en-US" dirty="0" smtClean="0"/>
              </a:p>
              <a:p>
                <a:pPr algn="ctr"/>
                <a:r>
                  <a:rPr lang="en-US" dirty="0" smtClean="0"/>
                  <a:t>Natural Capital</a:t>
                </a:r>
              </a:p>
              <a:p>
                <a:endParaRPr lang="en-US" dirty="0" smtClean="0"/>
              </a:p>
              <a:p>
                <a:pPr algn="ctr"/>
                <a:r>
                  <a:rPr lang="en-US" dirty="0" smtClean="0"/>
                  <a:t>Human Capital</a:t>
                </a:r>
              </a:p>
              <a:p>
                <a:endParaRPr lang="en-US" dirty="0" smtClean="0"/>
              </a:p>
              <a:p>
                <a:endParaRPr lang="en-US" sz="1050" dirty="0" smtClean="0"/>
              </a:p>
              <a:p>
                <a:pPr algn="ctr"/>
                <a:r>
                  <a:rPr lang="en-US" dirty="0" smtClean="0"/>
                  <a:t>Social Capital</a:t>
                </a:r>
              </a:p>
              <a:p>
                <a:endParaRPr lang="en-US" dirty="0" smtClean="0"/>
              </a:p>
              <a:p>
                <a:pPr algn="ctr"/>
                <a:r>
                  <a:rPr lang="en-US" dirty="0" smtClean="0"/>
                  <a:t>Manufactured Capital</a:t>
                </a:r>
              </a:p>
              <a:p>
                <a:endParaRPr lang="en-US" dirty="0"/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 rot="16200000">
                <a:off x="3586870" y="3985426"/>
                <a:ext cx="2757267" cy="646331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smtClean="0"/>
                  <a:t>Limited Substitutability Between Capital Forms</a:t>
                </a:r>
                <a:endParaRPr lang="en-US" dirty="0"/>
              </a:p>
            </p:txBody>
          </p:sp>
        </p:grpSp>
        <p:cxnSp>
          <p:nvCxnSpPr>
            <p:cNvPr id="23" name="Straight Connector 22"/>
            <p:cNvCxnSpPr/>
            <p:nvPr/>
          </p:nvCxnSpPr>
          <p:spPr>
            <a:xfrm>
              <a:off x="2532182" y="3446347"/>
              <a:ext cx="2475916" cy="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2532182" y="4106463"/>
              <a:ext cx="2475916" cy="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2532182" y="4760863"/>
              <a:ext cx="2475916" cy="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Explosion 1 26"/>
          <p:cNvSpPr/>
          <p:nvPr/>
        </p:nvSpPr>
        <p:spPr>
          <a:xfrm>
            <a:off x="182880" y="1749760"/>
            <a:ext cx="1252025" cy="1208293"/>
          </a:xfrm>
          <a:prstGeom prst="irregularSeal1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368786" y="2092296"/>
            <a:ext cx="8802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Solar Energy</a:t>
            </a:r>
            <a:endParaRPr lang="en-US" sz="1400" dirty="0">
              <a:solidFill>
                <a:schemeClr val="bg1"/>
              </a:solidFill>
            </a:endParaRPr>
          </a:p>
        </p:txBody>
      </p:sp>
      <p:cxnSp>
        <p:nvCxnSpPr>
          <p:cNvPr id="32" name="Straight Arrow Connector 31"/>
          <p:cNvCxnSpPr>
            <a:stCxn id="27" idx="3"/>
          </p:cNvCxnSpPr>
          <p:nvPr/>
        </p:nvCxnSpPr>
        <p:spPr>
          <a:xfrm>
            <a:off x="1434905" y="2493196"/>
            <a:ext cx="1097277" cy="464857"/>
          </a:xfrm>
          <a:prstGeom prst="straightConnector1">
            <a:avLst/>
          </a:prstGeom>
          <a:ln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Diamond 32"/>
          <p:cNvSpPr/>
          <p:nvPr/>
        </p:nvSpPr>
        <p:spPr>
          <a:xfrm>
            <a:off x="6682153" y="3377356"/>
            <a:ext cx="1603717" cy="1458213"/>
          </a:xfrm>
          <a:prstGeom prst="diamond">
            <a:avLst/>
          </a:prstGeom>
          <a:solidFill>
            <a:schemeClr val="tx1">
              <a:alpha val="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9" name="Straight Connector 38"/>
          <p:cNvCxnSpPr/>
          <p:nvPr/>
        </p:nvCxnSpPr>
        <p:spPr>
          <a:xfrm>
            <a:off x="5654429" y="3219663"/>
            <a:ext cx="422814" cy="0"/>
          </a:xfrm>
          <a:prstGeom prst="line">
            <a:avLst/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637625" y="3780026"/>
            <a:ext cx="422814" cy="0"/>
          </a:xfrm>
          <a:prstGeom prst="line">
            <a:avLst/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5654429" y="4482840"/>
            <a:ext cx="422814" cy="0"/>
          </a:xfrm>
          <a:prstGeom prst="line">
            <a:avLst/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5637625" y="4989584"/>
            <a:ext cx="422814" cy="0"/>
          </a:xfrm>
          <a:prstGeom prst="line">
            <a:avLst/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V="1">
            <a:off x="6077243" y="3219663"/>
            <a:ext cx="0" cy="175585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stCxn id="33" idx="1"/>
          </p:cNvCxnSpPr>
          <p:nvPr/>
        </p:nvCxnSpPr>
        <p:spPr>
          <a:xfrm flipH="1" flipV="1">
            <a:off x="6077243" y="4097590"/>
            <a:ext cx="604910" cy="8873"/>
          </a:xfrm>
          <a:prstGeom prst="straightConnector1">
            <a:avLst/>
          </a:prstGeom>
          <a:ln w="19050">
            <a:solidFill>
              <a:schemeClr val="tx1"/>
            </a:solidFill>
            <a:headEnd type="triangle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6963509" y="3728258"/>
            <a:ext cx="107892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Economic Production Process</a:t>
            </a:r>
            <a:endParaRPr lang="en-US" sz="1400" dirty="0"/>
          </a:p>
        </p:txBody>
      </p:sp>
      <p:sp>
        <p:nvSpPr>
          <p:cNvPr id="49" name="Rectangle 48"/>
          <p:cNvSpPr/>
          <p:nvPr/>
        </p:nvSpPr>
        <p:spPr>
          <a:xfrm>
            <a:off x="8890779" y="3714221"/>
            <a:ext cx="1181686" cy="795730"/>
          </a:xfrm>
          <a:prstGeom prst="rect">
            <a:avLst/>
          </a:prstGeom>
          <a:solidFill>
            <a:schemeClr val="tx1">
              <a:alpha val="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Box 49"/>
          <p:cNvSpPr txBox="1"/>
          <p:nvPr/>
        </p:nvSpPr>
        <p:spPr>
          <a:xfrm>
            <a:off x="8935461" y="3844852"/>
            <a:ext cx="10789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Goods &amp; Services</a:t>
            </a:r>
            <a:endParaRPr lang="en-US" sz="1400" dirty="0"/>
          </a:p>
        </p:txBody>
      </p:sp>
      <p:cxnSp>
        <p:nvCxnSpPr>
          <p:cNvPr id="52" name="Straight Arrow Connector 51"/>
          <p:cNvCxnSpPr>
            <a:endCxn id="49" idx="1"/>
          </p:cNvCxnSpPr>
          <p:nvPr/>
        </p:nvCxnSpPr>
        <p:spPr>
          <a:xfrm>
            <a:off x="8285870" y="4106463"/>
            <a:ext cx="604909" cy="5623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8049195" y="4157130"/>
            <a:ext cx="8862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GNP</a:t>
            </a:r>
            <a:endParaRPr lang="en-US" sz="1400" dirty="0"/>
          </a:p>
        </p:txBody>
      </p:sp>
      <p:sp>
        <p:nvSpPr>
          <p:cNvPr id="54" name="Rectangle 53"/>
          <p:cNvSpPr/>
          <p:nvPr/>
        </p:nvSpPr>
        <p:spPr>
          <a:xfrm>
            <a:off x="9134820" y="2733009"/>
            <a:ext cx="1181686" cy="795730"/>
          </a:xfrm>
          <a:prstGeom prst="rect">
            <a:avLst/>
          </a:prstGeom>
          <a:solidFill>
            <a:schemeClr val="tx1">
              <a:alpha val="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TextBox 54"/>
          <p:cNvSpPr txBox="1"/>
          <p:nvPr/>
        </p:nvSpPr>
        <p:spPr>
          <a:xfrm>
            <a:off x="9186203" y="2976985"/>
            <a:ext cx="10789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Wastes</a:t>
            </a:r>
            <a:endParaRPr lang="en-US" sz="1400" dirty="0"/>
          </a:p>
        </p:txBody>
      </p:sp>
      <p:cxnSp>
        <p:nvCxnSpPr>
          <p:cNvPr id="57" name="Straight Connector 56"/>
          <p:cNvCxnSpPr>
            <a:stCxn id="54" idx="1"/>
          </p:cNvCxnSpPr>
          <p:nvPr/>
        </p:nvCxnSpPr>
        <p:spPr>
          <a:xfrm flipH="1" flipV="1">
            <a:off x="8285870" y="3122001"/>
            <a:ext cx="848950" cy="8873"/>
          </a:xfrm>
          <a:prstGeom prst="line">
            <a:avLst/>
          </a:prstGeom>
          <a:ln w="19050">
            <a:solidFill>
              <a:schemeClr val="tx1"/>
            </a:solidFill>
            <a:head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8285870" y="3130874"/>
            <a:ext cx="0" cy="96671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Oval 63"/>
          <p:cNvSpPr/>
          <p:nvPr/>
        </p:nvSpPr>
        <p:spPr>
          <a:xfrm>
            <a:off x="10673870" y="3446347"/>
            <a:ext cx="1311804" cy="1236018"/>
          </a:xfrm>
          <a:prstGeom prst="ellipse">
            <a:avLst/>
          </a:prstGeom>
          <a:solidFill>
            <a:schemeClr val="tx1">
              <a:alpha val="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TextBox 64"/>
          <p:cNvSpPr txBox="1"/>
          <p:nvPr/>
        </p:nvSpPr>
        <p:spPr>
          <a:xfrm>
            <a:off x="10784000" y="3587302"/>
            <a:ext cx="10789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Evolving Cultural Norms &amp; Policy</a:t>
            </a:r>
            <a:endParaRPr lang="en-US" sz="1400" dirty="0"/>
          </a:p>
        </p:txBody>
      </p:sp>
      <p:cxnSp>
        <p:nvCxnSpPr>
          <p:cNvPr id="67" name="Straight Connector 66"/>
          <p:cNvCxnSpPr>
            <a:stCxn id="19" idx="1"/>
          </p:cNvCxnSpPr>
          <p:nvPr/>
        </p:nvCxnSpPr>
        <p:spPr>
          <a:xfrm>
            <a:off x="576773" y="3219663"/>
            <a:ext cx="6639" cy="287164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 flipV="1">
            <a:off x="576769" y="6088022"/>
            <a:ext cx="10746691" cy="328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>
            <a:endCxn id="64" idx="4"/>
          </p:cNvCxnSpPr>
          <p:nvPr/>
        </p:nvCxnSpPr>
        <p:spPr>
          <a:xfrm flipV="1">
            <a:off x="11323460" y="4682365"/>
            <a:ext cx="6312" cy="139126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10784000" y="4989584"/>
            <a:ext cx="11725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err="1" smtClean="0"/>
              <a:t>Inves</a:t>
            </a:r>
            <a:r>
              <a:rPr lang="en-US" sz="1400" dirty="0" smtClean="0"/>
              <a:t> </a:t>
            </a:r>
            <a:r>
              <a:rPr lang="en-US" sz="1400" dirty="0" err="1" smtClean="0"/>
              <a:t>tment</a:t>
            </a:r>
            <a:endParaRPr lang="en-US" sz="1400" dirty="0"/>
          </a:p>
        </p:txBody>
      </p:sp>
      <p:sp>
        <p:nvSpPr>
          <p:cNvPr id="74" name="TextBox 73"/>
          <p:cNvSpPr txBox="1"/>
          <p:nvPr/>
        </p:nvSpPr>
        <p:spPr>
          <a:xfrm>
            <a:off x="704548" y="6103290"/>
            <a:ext cx="67794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Decisions about taxes, community spending, education, science and technology, etc., based on complex property rights regimes</a:t>
            </a:r>
            <a:endParaRPr lang="en-US" sz="1400" dirty="0"/>
          </a:p>
        </p:txBody>
      </p:sp>
      <p:cxnSp>
        <p:nvCxnSpPr>
          <p:cNvPr id="76" name="Straight Arrow Connector 75"/>
          <p:cNvCxnSpPr>
            <a:stCxn id="49" idx="3"/>
            <a:endCxn id="64" idx="2"/>
          </p:cNvCxnSpPr>
          <p:nvPr/>
        </p:nvCxnSpPr>
        <p:spPr>
          <a:xfrm flipV="1">
            <a:off x="10072465" y="4064356"/>
            <a:ext cx="601405" cy="4773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/>
          <p:nvPr/>
        </p:nvCxnSpPr>
        <p:spPr>
          <a:xfrm>
            <a:off x="10244540" y="3528739"/>
            <a:ext cx="0" cy="2848003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/>
          <p:cNvSpPr txBox="1"/>
          <p:nvPr/>
        </p:nvSpPr>
        <p:spPr>
          <a:xfrm>
            <a:off x="9627190" y="6408335"/>
            <a:ext cx="11568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FF3399"/>
                </a:solidFill>
              </a:rPr>
              <a:t>Waste Heat</a:t>
            </a:r>
            <a:endParaRPr lang="en-US" sz="1400" b="1" dirty="0">
              <a:solidFill>
                <a:srgbClr val="FF3399"/>
              </a:solidFill>
            </a:endParaRPr>
          </a:p>
        </p:txBody>
      </p:sp>
      <p:cxnSp>
        <p:nvCxnSpPr>
          <p:cNvPr id="83" name="Straight Connector 82"/>
          <p:cNvCxnSpPr/>
          <p:nvPr/>
        </p:nvCxnSpPr>
        <p:spPr>
          <a:xfrm flipH="1" flipV="1">
            <a:off x="3942403" y="5841180"/>
            <a:ext cx="6302137" cy="871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/>
          <p:cNvCxnSpPr/>
          <p:nvPr/>
        </p:nvCxnSpPr>
        <p:spPr>
          <a:xfrm flipV="1">
            <a:off x="3938954" y="5488789"/>
            <a:ext cx="0" cy="351323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>
            <a:off x="5897624" y="5536019"/>
            <a:ext cx="34826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Negative Impacts on All Forms of Capital</a:t>
            </a:r>
            <a:endParaRPr lang="en-US" sz="1400" dirty="0"/>
          </a:p>
        </p:txBody>
      </p:sp>
      <p:sp>
        <p:nvSpPr>
          <p:cNvPr id="87" name="Rounded Rectangle 86"/>
          <p:cNvSpPr/>
          <p:nvPr/>
        </p:nvSpPr>
        <p:spPr>
          <a:xfrm>
            <a:off x="8121945" y="1365230"/>
            <a:ext cx="2194561" cy="975272"/>
          </a:xfrm>
          <a:prstGeom prst="roundRect">
            <a:avLst/>
          </a:prstGeom>
          <a:solidFill>
            <a:schemeClr val="accent1">
              <a:alpha val="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xtBox 87"/>
          <p:cNvSpPr txBox="1"/>
          <p:nvPr/>
        </p:nvSpPr>
        <p:spPr>
          <a:xfrm>
            <a:off x="8077434" y="1575814"/>
            <a:ext cx="22778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Well Being</a:t>
            </a:r>
          </a:p>
          <a:p>
            <a:pPr algn="ctr"/>
            <a:r>
              <a:rPr lang="en-US" sz="1400" dirty="0" smtClean="0"/>
              <a:t>(Individual &amp; Community)</a:t>
            </a:r>
            <a:endParaRPr lang="en-US" sz="1400" dirty="0"/>
          </a:p>
        </p:txBody>
      </p:sp>
      <p:cxnSp>
        <p:nvCxnSpPr>
          <p:cNvPr id="90" name="Straight Connector 89"/>
          <p:cNvCxnSpPr>
            <a:stCxn id="64" idx="0"/>
          </p:cNvCxnSpPr>
          <p:nvPr/>
        </p:nvCxnSpPr>
        <p:spPr>
          <a:xfrm flipH="1" flipV="1">
            <a:off x="11324492" y="2166425"/>
            <a:ext cx="5280" cy="127992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/>
          <p:cNvCxnSpPr/>
          <p:nvPr/>
        </p:nvCxnSpPr>
        <p:spPr>
          <a:xfrm flipH="1">
            <a:off x="10313867" y="2144751"/>
            <a:ext cx="1009593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TextBox 95"/>
          <p:cNvSpPr txBox="1"/>
          <p:nvPr/>
        </p:nvSpPr>
        <p:spPr>
          <a:xfrm>
            <a:off x="10378057" y="2231322"/>
            <a:ext cx="198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err="1" smtClean="0"/>
              <a:t>Consu</a:t>
            </a:r>
            <a:r>
              <a:rPr lang="en-US" sz="1400" dirty="0" smtClean="0"/>
              <a:t> </a:t>
            </a:r>
            <a:r>
              <a:rPr lang="en-US" sz="1400" dirty="0" err="1" smtClean="0"/>
              <a:t>mption</a:t>
            </a:r>
            <a:endParaRPr lang="en-US" sz="1400" dirty="0" smtClean="0"/>
          </a:p>
          <a:p>
            <a:pPr algn="ctr"/>
            <a:r>
              <a:rPr lang="en-US" sz="1100" dirty="0" smtClean="0"/>
              <a:t>(Based on Changing, Adapting Preferences)</a:t>
            </a:r>
            <a:endParaRPr lang="en-US" sz="1100" dirty="0"/>
          </a:p>
        </p:txBody>
      </p:sp>
      <p:cxnSp>
        <p:nvCxnSpPr>
          <p:cNvPr id="100" name="Straight Arrow Connector 99"/>
          <p:cNvCxnSpPr>
            <a:endCxn id="54" idx="3"/>
          </p:cNvCxnSpPr>
          <p:nvPr/>
        </p:nvCxnSpPr>
        <p:spPr>
          <a:xfrm flipH="1">
            <a:off x="10316506" y="3125563"/>
            <a:ext cx="1006954" cy="5311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TextBox 101"/>
          <p:cNvSpPr txBox="1"/>
          <p:nvPr/>
        </p:nvSpPr>
        <p:spPr>
          <a:xfrm>
            <a:off x="2718089" y="2415986"/>
            <a:ext cx="30302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Individual  |  Common  |  Public</a:t>
            </a:r>
            <a:endParaRPr lang="en-US" sz="1400" dirty="0"/>
          </a:p>
        </p:txBody>
      </p:sp>
      <p:sp>
        <p:nvSpPr>
          <p:cNvPr id="103" name="TextBox 102"/>
          <p:cNvSpPr txBox="1"/>
          <p:nvPr/>
        </p:nvSpPr>
        <p:spPr>
          <a:xfrm>
            <a:off x="2442891" y="2054115"/>
            <a:ext cx="334537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Complex Property Rights Regimes</a:t>
            </a:r>
            <a:endParaRPr lang="en-US" sz="1600" dirty="0"/>
          </a:p>
        </p:txBody>
      </p:sp>
      <p:sp>
        <p:nvSpPr>
          <p:cNvPr id="104" name="Rectangle 103"/>
          <p:cNvSpPr/>
          <p:nvPr/>
        </p:nvSpPr>
        <p:spPr>
          <a:xfrm>
            <a:off x="5778822" y="1616178"/>
            <a:ext cx="1552855" cy="994060"/>
          </a:xfrm>
          <a:prstGeom prst="rect">
            <a:avLst/>
          </a:prstGeom>
          <a:solidFill>
            <a:schemeClr val="tx1">
              <a:alpha val="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TextBox 104"/>
          <p:cNvSpPr txBox="1"/>
          <p:nvPr/>
        </p:nvSpPr>
        <p:spPr>
          <a:xfrm>
            <a:off x="6048511" y="1741184"/>
            <a:ext cx="107892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Ecological Services / Amenities</a:t>
            </a:r>
            <a:endParaRPr lang="en-US" sz="1400" dirty="0"/>
          </a:p>
        </p:txBody>
      </p:sp>
      <p:cxnSp>
        <p:nvCxnSpPr>
          <p:cNvPr id="107" name="Straight Connector 106"/>
          <p:cNvCxnSpPr/>
          <p:nvPr/>
        </p:nvCxnSpPr>
        <p:spPr>
          <a:xfrm flipV="1">
            <a:off x="5673743" y="3026031"/>
            <a:ext cx="878537" cy="1591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/>
          <p:cNvCxnSpPr>
            <a:endCxn id="104" idx="2"/>
          </p:cNvCxnSpPr>
          <p:nvPr/>
        </p:nvCxnSpPr>
        <p:spPr>
          <a:xfrm flipV="1">
            <a:off x="6552280" y="2610238"/>
            <a:ext cx="2970" cy="415793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>
            <a:stCxn id="103" idx="0"/>
          </p:cNvCxnSpPr>
          <p:nvPr/>
        </p:nvCxnSpPr>
        <p:spPr>
          <a:xfrm flipH="1" flipV="1">
            <a:off x="4115579" y="1522325"/>
            <a:ext cx="1" cy="531790"/>
          </a:xfrm>
          <a:prstGeom prst="line">
            <a:avLst/>
          </a:prstGeom>
          <a:ln w="19050">
            <a:solidFill>
              <a:schemeClr val="tx1"/>
            </a:solidFill>
            <a:tailEnd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Arrow Connector 116"/>
          <p:cNvCxnSpPr/>
          <p:nvPr/>
        </p:nvCxnSpPr>
        <p:spPr>
          <a:xfrm>
            <a:off x="4115579" y="1522325"/>
            <a:ext cx="4006366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Arrow Connector 119"/>
          <p:cNvCxnSpPr>
            <a:endCxn id="88" idx="1"/>
          </p:cNvCxnSpPr>
          <p:nvPr/>
        </p:nvCxnSpPr>
        <p:spPr>
          <a:xfrm flipV="1">
            <a:off x="7331677" y="1837424"/>
            <a:ext cx="745757" cy="19512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/>
          <p:cNvCxnSpPr>
            <a:stCxn id="33" idx="0"/>
          </p:cNvCxnSpPr>
          <p:nvPr/>
        </p:nvCxnSpPr>
        <p:spPr>
          <a:xfrm flipH="1" flipV="1">
            <a:off x="7484011" y="2144078"/>
            <a:ext cx="1" cy="123327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Arrow Connector 124"/>
          <p:cNvCxnSpPr/>
          <p:nvPr/>
        </p:nvCxnSpPr>
        <p:spPr>
          <a:xfrm>
            <a:off x="7484011" y="2144751"/>
            <a:ext cx="643855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/>
          <p:nvPr/>
        </p:nvCxnSpPr>
        <p:spPr>
          <a:xfrm flipH="1">
            <a:off x="6963509" y="2877653"/>
            <a:ext cx="217131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Arrow Connector 128"/>
          <p:cNvCxnSpPr/>
          <p:nvPr/>
        </p:nvCxnSpPr>
        <p:spPr>
          <a:xfrm flipV="1">
            <a:off x="6963509" y="2610238"/>
            <a:ext cx="0" cy="267415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Connector 148"/>
          <p:cNvCxnSpPr/>
          <p:nvPr/>
        </p:nvCxnSpPr>
        <p:spPr>
          <a:xfrm flipV="1">
            <a:off x="8567225" y="1109573"/>
            <a:ext cx="0" cy="25565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Connector 153"/>
          <p:cNvCxnSpPr/>
          <p:nvPr/>
        </p:nvCxnSpPr>
        <p:spPr>
          <a:xfrm flipH="1">
            <a:off x="1845213" y="1125416"/>
            <a:ext cx="6736080" cy="1381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Straight Connector 156"/>
          <p:cNvCxnSpPr/>
          <p:nvPr/>
        </p:nvCxnSpPr>
        <p:spPr>
          <a:xfrm>
            <a:off x="1845213" y="1139356"/>
            <a:ext cx="0" cy="253183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Straight Arrow Connector 158"/>
          <p:cNvCxnSpPr/>
          <p:nvPr/>
        </p:nvCxnSpPr>
        <p:spPr>
          <a:xfrm>
            <a:off x="1845213" y="3671192"/>
            <a:ext cx="693608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2" name="TextBox 161"/>
          <p:cNvSpPr txBox="1"/>
          <p:nvPr/>
        </p:nvSpPr>
        <p:spPr>
          <a:xfrm>
            <a:off x="1853576" y="1143805"/>
            <a:ext cx="38331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Positive Impacts on Human Capital Capacity</a:t>
            </a:r>
            <a:endParaRPr lang="en-US" sz="1400" dirty="0"/>
          </a:p>
        </p:txBody>
      </p:sp>
      <p:cxnSp>
        <p:nvCxnSpPr>
          <p:cNvPr id="164" name="Straight Arrow Connector 163"/>
          <p:cNvCxnSpPr>
            <a:stCxn id="54" idx="0"/>
          </p:cNvCxnSpPr>
          <p:nvPr/>
        </p:nvCxnSpPr>
        <p:spPr>
          <a:xfrm flipV="1">
            <a:off x="9725663" y="2340502"/>
            <a:ext cx="0" cy="392507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5" name="TextBox 164"/>
          <p:cNvSpPr txBox="1"/>
          <p:nvPr/>
        </p:nvSpPr>
        <p:spPr>
          <a:xfrm>
            <a:off x="0" y="0"/>
            <a:ext cx="46393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 smtClean="0"/>
              <a:t>Costanza</a:t>
            </a:r>
            <a:r>
              <a:rPr lang="en-US" sz="1400" dirty="0" smtClean="0"/>
              <a:t>, R., June 2001. Bioscience, Vol. 51, No. 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4576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www.nobelprize.org/nobel_prizes/chemistry/laureates/1921/sodd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6753" y="174697"/>
            <a:ext cx="2136333" cy="29935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Frederick Soddy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3"/>
            <a:ext cx="10820513" cy="4166958"/>
          </a:xfrm>
        </p:spPr>
        <p:txBody>
          <a:bodyPr/>
          <a:lstStyle/>
          <a:p>
            <a:r>
              <a:rPr lang="en-US" dirty="0" smtClean="0"/>
              <a:t>Nobel Prize in Chemistry in 1921 for his work on radioactivity</a:t>
            </a:r>
          </a:p>
          <a:p>
            <a:r>
              <a:rPr lang="en-US" dirty="0"/>
              <a:t>Inspired the </a:t>
            </a:r>
            <a:r>
              <a:rPr lang="en-US" dirty="0" smtClean="0"/>
              <a:t>field </a:t>
            </a:r>
            <a:r>
              <a:rPr lang="en-US" dirty="0"/>
              <a:t>of ecological economics</a:t>
            </a:r>
          </a:p>
          <a:p>
            <a:r>
              <a:rPr lang="en-US" dirty="0" smtClean="0"/>
              <a:t>Became dismayed with the Chemistry as a discipline about the time of WWI and turned to economics, specifically political economy</a:t>
            </a:r>
          </a:p>
          <a:p>
            <a:r>
              <a:rPr lang="en-US" dirty="0" smtClean="0"/>
              <a:t>Ideas were generally discredited at that time, but in fact he was an early proponent of abandoning the gold standard, market-determined foreign exchange rates, fiscal policy as a tool for stabilizing the </a:t>
            </a:r>
            <a:r>
              <a:rPr lang="en-US" dirty="0" err="1" smtClean="0"/>
              <a:t>macroeconomy</a:t>
            </a:r>
            <a:r>
              <a:rPr lang="en-US" dirty="0" smtClean="0"/>
              <a:t>, and government agencies responsible for collecting and reporting economic statistics.</a:t>
            </a:r>
          </a:p>
          <a:p>
            <a:r>
              <a:rPr lang="en-US" dirty="0" smtClean="0"/>
              <a:t>Also argued against fractional-reserve banking.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4616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75021" y="217792"/>
            <a:ext cx="625913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Circular Flow Chart of the </a:t>
            </a:r>
            <a:r>
              <a:rPr lang="en-US" sz="2400" b="1" dirty="0" err="1" smtClean="0">
                <a:solidFill>
                  <a:srgbClr val="FFFF00"/>
                </a:solidFill>
              </a:rPr>
              <a:t>Macroeconomy</a:t>
            </a:r>
            <a:endParaRPr lang="en-US" sz="2400" b="1" dirty="0" smtClean="0">
              <a:solidFill>
                <a:srgbClr val="FFFF00"/>
              </a:solidFill>
            </a:endParaRPr>
          </a:p>
          <a:p>
            <a:pPr algn="ctr"/>
            <a:r>
              <a:rPr lang="en-US" sz="2000" dirty="0" smtClean="0"/>
              <a:t>A Traditional View</a:t>
            </a:r>
            <a:endParaRPr lang="en-US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940159" y="3206839"/>
            <a:ext cx="1481070" cy="40011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Households</a:t>
            </a:r>
            <a:endParaRPr lang="en-US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4521311" y="3227454"/>
            <a:ext cx="1637762" cy="40011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Government</a:t>
            </a:r>
            <a:endParaRPr lang="en-US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9234152" y="3227454"/>
            <a:ext cx="927278" cy="40011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Firms</a:t>
            </a: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3495541" y="1350135"/>
            <a:ext cx="4077236" cy="40011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Markets for Factors of Production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3615206" y="5340440"/>
            <a:ext cx="4077236" cy="64633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800" dirty="0" smtClean="0"/>
          </a:p>
          <a:p>
            <a:pPr algn="ctr"/>
            <a:r>
              <a:rPr lang="en-US" sz="2000" dirty="0" smtClean="0"/>
              <a:t>Market for Goods &amp; Services</a:t>
            </a:r>
          </a:p>
          <a:p>
            <a:pPr algn="ctr"/>
            <a:endParaRPr lang="en-US" sz="800" dirty="0"/>
          </a:p>
        </p:txBody>
      </p:sp>
      <p:sp>
        <p:nvSpPr>
          <p:cNvPr id="8" name="TextBox 7"/>
          <p:cNvSpPr txBox="1"/>
          <p:nvPr/>
        </p:nvSpPr>
        <p:spPr>
          <a:xfrm>
            <a:off x="6765163" y="2222052"/>
            <a:ext cx="1498532" cy="70788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Financial Markets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7144283" y="4137851"/>
            <a:ext cx="1319013" cy="70788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Rest of the World</a:t>
            </a:r>
            <a:endParaRPr lang="en-US" sz="2000" dirty="0"/>
          </a:p>
        </p:txBody>
      </p:sp>
      <p:cxnSp>
        <p:nvCxnSpPr>
          <p:cNvPr id="11" name="Straight Connector 10"/>
          <p:cNvCxnSpPr>
            <a:stCxn id="6" idx="1"/>
          </p:cNvCxnSpPr>
          <p:nvPr/>
        </p:nvCxnSpPr>
        <p:spPr>
          <a:xfrm flipH="1" flipV="1">
            <a:off x="1764406" y="1545465"/>
            <a:ext cx="1731135" cy="472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1758462" y="1547446"/>
            <a:ext cx="5944" cy="1659393"/>
          </a:xfrm>
          <a:prstGeom prst="straightConnector1">
            <a:avLst/>
          </a:prstGeom>
          <a:ln w="19050">
            <a:solidFill>
              <a:schemeClr val="tx1"/>
            </a:solidFill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7" idx="1"/>
          </p:cNvCxnSpPr>
          <p:nvPr/>
        </p:nvCxnSpPr>
        <p:spPr>
          <a:xfrm flipH="1">
            <a:off x="1758462" y="5663606"/>
            <a:ext cx="1856744" cy="0"/>
          </a:xfrm>
          <a:prstGeom prst="line">
            <a:avLst/>
          </a:prstGeom>
          <a:ln w="19050">
            <a:solidFill>
              <a:schemeClr val="tx1"/>
            </a:solidFill>
            <a:headEnd type="triangle" w="lg" len="lg"/>
            <a:tailEnd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1758462" y="3606950"/>
            <a:ext cx="0" cy="2056656"/>
          </a:xfrm>
          <a:prstGeom prst="straightConnector1">
            <a:avLst/>
          </a:prstGeom>
          <a:ln w="1905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1"/>
          </p:cNvCxnSpPr>
          <p:nvPr/>
        </p:nvCxnSpPr>
        <p:spPr>
          <a:xfrm flipH="1" flipV="1">
            <a:off x="2307103" y="2546253"/>
            <a:ext cx="4458060" cy="29742"/>
          </a:xfrm>
          <a:prstGeom prst="straightConnector1">
            <a:avLst/>
          </a:prstGeom>
          <a:ln w="19050">
            <a:solidFill>
              <a:schemeClr val="tx1"/>
            </a:solidFill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2307102" y="2560320"/>
            <a:ext cx="0" cy="667134"/>
          </a:xfrm>
          <a:prstGeom prst="straightConnector1">
            <a:avLst/>
          </a:prstGeom>
          <a:ln w="19050">
            <a:solidFill>
              <a:schemeClr val="tx1"/>
            </a:solidFill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1913206" y="2222052"/>
            <a:ext cx="27747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Private Saving &amp; Borrowing</a:t>
            </a:r>
            <a:endParaRPr lang="en-US" sz="1600" dirty="0"/>
          </a:p>
        </p:txBody>
      </p:sp>
      <p:cxnSp>
        <p:nvCxnSpPr>
          <p:cNvPr id="26" name="Straight Connector 25"/>
          <p:cNvCxnSpPr>
            <a:stCxn id="3" idx="3"/>
            <a:endCxn id="4" idx="1"/>
          </p:cNvCxnSpPr>
          <p:nvPr/>
        </p:nvCxnSpPr>
        <p:spPr>
          <a:xfrm>
            <a:off x="2421229" y="3406894"/>
            <a:ext cx="2100082" cy="20615"/>
          </a:xfrm>
          <a:prstGeom prst="line">
            <a:avLst/>
          </a:prstGeom>
          <a:ln w="19050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2755288" y="3132253"/>
            <a:ext cx="15669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Taxes Net of Transfer </a:t>
            </a:r>
            <a:r>
              <a:rPr lang="en-US" sz="1600" dirty="0" err="1" smtClean="0"/>
              <a:t>Pmts</a:t>
            </a:r>
            <a:endParaRPr lang="en-US" sz="1600" dirty="0"/>
          </a:p>
        </p:txBody>
      </p:sp>
      <p:sp>
        <p:nvSpPr>
          <p:cNvPr id="30" name="TextBox 29"/>
          <p:cNvSpPr txBox="1"/>
          <p:nvPr/>
        </p:nvSpPr>
        <p:spPr>
          <a:xfrm>
            <a:off x="1921477" y="5253096"/>
            <a:ext cx="14116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Consumption</a:t>
            </a:r>
            <a:endParaRPr lang="en-US" sz="1600" dirty="0"/>
          </a:p>
        </p:txBody>
      </p:sp>
      <p:cxnSp>
        <p:nvCxnSpPr>
          <p:cNvPr id="32" name="Straight Connector 31"/>
          <p:cNvCxnSpPr>
            <a:stCxn id="4" idx="2"/>
          </p:cNvCxnSpPr>
          <p:nvPr/>
        </p:nvCxnSpPr>
        <p:spPr>
          <a:xfrm>
            <a:off x="5340192" y="3627564"/>
            <a:ext cx="0" cy="1712876"/>
          </a:xfrm>
          <a:prstGeom prst="line">
            <a:avLst/>
          </a:prstGeom>
          <a:ln w="19050">
            <a:solidFill>
              <a:schemeClr val="tx1"/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4199053" y="4076099"/>
            <a:ext cx="11604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 smtClean="0"/>
              <a:t>Govt</a:t>
            </a:r>
            <a:r>
              <a:rPr lang="en-US" sz="1600" dirty="0" smtClean="0"/>
              <a:t>   Purchases</a:t>
            </a:r>
            <a:endParaRPr lang="en-US" sz="1600" dirty="0"/>
          </a:p>
        </p:txBody>
      </p:sp>
      <p:cxnSp>
        <p:nvCxnSpPr>
          <p:cNvPr id="35" name="Straight Arrow Connector 34"/>
          <p:cNvCxnSpPr>
            <a:stCxn id="4" idx="0"/>
          </p:cNvCxnSpPr>
          <p:nvPr/>
        </p:nvCxnSpPr>
        <p:spPr>
          <a:xfrm flipV="1">
            <a:off x="5340192" y="1750245"/>
            <a:ext cx="0" cy="1477209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5340192" y="1906697"/>
            <a:ext cx="13497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Factor </a:t>
            </a:r>
            <a:r>
              <a:rPr lang="en-US" sz="1600" dirty="0" err="1" smtClean="0"/>
              <a:t>Pmts</a:t>
            </a:r>
            <a:endParaRPr lang="en-US" sz="1600" dirty="0"/>
          </a:p>
        </p:txBody>
      </p:sp>
      <p:cxnSp>
        <p:nvCxnSpPr>
          <p:cNvPr id="38" name="Straight Connector 37"/>
          <p:cNvCxnSpPr/>
          <p:nvPr/>
        </p:nvCxnSpPr>
        <p:spPr>
          <a:xfrm flipH="1">
            <a:off x="5767754" y="2813538"/>
            <a:ext cx="99741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>
            <a:off x="5767754" y="2813538"/>
            <a:ext cx="0" cy="413916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5848327" y="2877610"/>
            <a:ext cx="17244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/>
              <a:t>Govt</a:t>
            </a:r>
            <a:r>
              <a:rPr lang="en-US" sz="1600" dirty="0" smtClean="0"/>
              <a:t> Borrowing</a:t>
            </a:r>
            <a:endParaRPr lang="en-US" sz="1600" dirty="0"/>
          </a:p>
        </p:txBody>
      </p:sp>
      <p:cxnSp>
        <p:nvCxnSpPr>
          <p:cNvPr id="46" name="Straight Connector 45"/>
          <p:cNvCxnSpPr/>
          <p:nvPr/>
        </p:nvCxnSpPr>
        <p:spPr>
          <a:xfrm flipH="1">
            <a:off x="6015058" y="4359457"/>
            <a:ext cx="1129225" cy="0"/>
          </a:xfrm>
          <a:prstGeom prst="line">
            <a:avLst/>
          </a:prstGeom>
          <a:ln w="19050">
            <a:solidFill>
              <a:schemeClr val="tx1"/>
            </a:solidFill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>
            <a:off x="6015058" y="4360985"/>
            <a:ext cx="0" cy="1004794"/>
          </a:xfrm>
          <a:prstGeom prst="straightConnector1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6278313" y="4026342"/>
            <a:ext cx="9767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Imports</a:t>
            </a:r>
            <a:endParaRPr lang="en-US" sz="1600" dirty="0"/>
          </a:p>
        </p:txBody>
      </p:sp>
      <p:cxnSp>
        <p:nvCxnSpPr>
          <p:cNvPr id="51" name="Straight Connector 50"/>
          <p:cNvCxnSpPr/>
          <p:nvPr/>
        </p:nvCxnSpPr>
        <p:spPr>
          <a:xfrm flipH="1">
            <a:off x="6358130" y="4662405"/>
            <a:ext cx="786153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>
            <a:off x="6372665" y="4662405"/>
            <a:ext cx="0" cy="678035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6394971" y="4787969"/>
            <a:ext cx="9767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Exports</a:t>
            </a:r>
            <a:endParaRPr lang="en-US" sz="1600" dirty="0"/>
          </a:p>
        </p:txBody>
      </p:sp>
      <p:cxnSp>
        <p:nvCxnSpPr>
          <p:cNvPr id="56" name="Straight Arrow Connector 55"/>
          <p:cNvCxnSpPr>
            <a:endCxn id="9" idx="0"/>
          </p:cNvCxnSpPr>
          <p:nvPr/>
        </p:nvCxnSpPr>
        <p:spPr>
          <a:xfrm flipH="1">
            <a:off x="7803790" y="2929938"/>
            <a:ext cx="2360" cy="1207913"/>
          </a:xfrm>
          <a:prstGeom prst="straightConnector1">
            <a:avLst/>
          </a:prstGeom>
          <a:ln w="19050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6710117" y="3456257"/>
            <a:ext cx="1180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Borrowing &amp; Saving</a:t>
            </a:r>
            <a:endParaRPr lang="en-US" sz="1600" dirty="0"/>
          </a:p>
        </p:txBody>
      </p:sp>
      <p:cxnSp>
        <p:nvCxnSpPr>
          <p:cNvPr id="59" name="Straight Arrow Connector 58"/>
          <p:cNvCxnSpPr>
            <a:stCxn id="4" idx="3"/>
            <a:endCxn id="5" idx="1"/>
          </p:cNvCxnSpPr>
          <p:nvPr/>
        </p:nvCxnSpPr>
        <p:spPr>
          <a:xfrm>
            <a:off x="6159073" y="3427509"/>
            <a:ext cx="3075079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6811356" y="3139529"/>
            <a:ext cx="22100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Taxes Net of Subsidies</a:t>
            </a:r>
            <a:endParaRPr lang="en-US" sz="1600" dirty="0"/>
          </a:p>
        </p:txBody>
      </p:sp>
      <p:sp>
        <p:nvSpPr>
          <p:cNvPr id="61" name="TextBox 60"/>
          <p:cNvSpPr txBox="1"/>
          <p:nvPr/>
        </p:nvSpPr>
        <p:spPr>
          <a:xfrm>
            <a:off x="10766738" y="734097"/>
            <a:ext cx="132652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latin typeface="Calibri" panose="020F0502020204030204" pitchFamily="34" charset="0"/>
              </a:rPr>
              <a:t>J2$</a:t>
            </a:r>
            <a:endParaRPr lang="en-US" sz="6000" dirty="0">
              <a:latin typeface="Calibri" panose="020F0502020204030204" pitchFamily="34" charset="0"/>
            </a:endParaRPr>
          </a:p>
        </p:txBody>
      </p:sp>
      <p:cxnSp>
        <p:nvCxnSpPr>
          <p:cNvPr id="63" name="Straight Connector 62"/>
          <p:cNvCxnSpPr/>
          <p:nvPr/>
        </p:nvCxnSpPr>
        <p:spPr>
          <a:xfrm flipV="1">
            <a:off x="9908806" y="1534175"/>
            <a:ext cx="8917" cy="168198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>
            <a:endCxn id="6" idx="3"/>
          </p:cNvCxnSpPr>
          <p:nvPr/>
        </p:nvCxnSpPr>
        <p:spPr>
          <a:xfrm flipH="1" flipV="1">
            <a:off x="7572777" y="1550190"/>
            <a:ext cx="2340487" cy="8134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7986887" y="1677027"/>
            <a:ext cx="16951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Factor Payments</a:t>
            </a:r>
            <a:endParaRPr lang="en-US" sz="1600" dirty="0"/>
          </a:p>
        </p:txBody>
      </p:sp>
      <p:sp>
        <p:nvSpPr>
          <p:cNvPr id="68" name="TextBox 67"/>
          <p:cNvSpPr txBox="1"/>
          <p:nvPr/>
        </p:nvSpPr>
        <p:spPr>
          <a:xfrm>
            <a:off x="1955108" y="1201472"/>
            <a:ext cx="13497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Income</a:t>
            </a:r>
            <a:endParaRPr lang="en-US" sz="1600" dirty="0"/>
          </a:p>
        </p:txBody>
      </p:sp>
      <p:sp>
        <p:nvSpPr>
          <p:cNvPr id="69" name="TextBox 68"/>
          <p:cNvSpPr txBox="1"/>
          <p:nvPr/>
        </p:nvSpPr>
        <p:spPr>
          <a:xfrm>
            <a:off x="9917723" y="4718760"/>
            <a:ext cx="9647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Revenue</a:t>
            </a:r>
            <a:endParaRPr lang="en-US" sz="1600" dirty="0"/>
          </a:p>
        </p:txBody>
      </p:sp>
      <p:cxnSp>
        <p:nvCxnSpPr>
          <p:cNvPr id="71" name="Straight Connector 70"/>
          <p:cNvCxnSpPr/>
          <p:nvPr/>
        </p:nvCxnSpPr>
        <p:spPr>
          <a:xfrm>
            <a:off x="7692442" y="5811821"/>
            <a:ext cx="2197146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/>
          <p:nvPr/>
        </p:nvCxnSpPr>
        <p:spPr>
          <a:xfrm flipV="1">
            <a:off x="9903655" y="3627564"/>
            <a:ext cx="0" cy="2182393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/>
          <p:nvPr/>
        </p:nvCxnSpPr>
        <p:spPr>
          <a:xfrm flipV="1">
            <a:off x="9455235" y="3627564"/>
            <a:ext cx="11084" cy="1943473"/>
          </a:xfrm>
          <a:prstGeom prst="straightConnector1">
            <a:avLst/>
          </a:prstGeom>
          <a:ln w="1905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/>
          <p:cNvCxnSpPr/>
          <p:nvPr/>
        </p:nvCxnSpPr>
        <p:spPr>
          <a:xfrm flipH="1">
            <a:off x="7692444" y="5571036"/>
            <a:ext cx="1774332" cy="20614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TextBox 88"/>
          <p:cNvSpPr txBox="1"/>
          <p:nvPr/>
        </p:nvSpPr>
        <p:spPr>
          <a:xfrm>
            <a:off x="8001146" y="5181588"/>
            <a:ext cx="12562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Investment</a:t>
            </a:r>
            <a:endParaRPr lang="en-US" sz="1600" dirty="0"/>
          </a:p>
        </p:txBody>
      </p:sp>
      <p:cxnSp>
        <p:nvCxnSpPr>
          <p:cNvPr id="96" name="Straight Connector 95"/>
          <p:cNvCxnSpPr/>
          <p:nvPr/>
        </p:nvCxnSpPr>
        <p:spPr>
          <a:xfrm flipV="1">
            <a:off x="9455235" y="2575995"/>
            <a:ext cx="11084" cy="640170"/>
          </a:xfrm>
          <a:prstGeom prst="line">
            <a:avLst/>
          </a:prstGeom>
          <a:ln w="19050">
            <a:solidFill>
              <a:schemeClr val="tx1"/>
            </a:solidFill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>
            <a:endCxn id="8" idx="3"/>
          </p:cNvCxnSpPr>
          <p:nvPr/>
        </p:nvCxnSpPr>
        <p:spPr>
          <a:xfrm flipH="1">
            <a:off x="8263695" y="2560320"/>
            <a:ext cx="1191540" cy="15675"/>
          </a:xfrm>
          <a:prstGeom prst="line">
            <a:avLst/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TextBox 100"/>
          <p:cNvSpPr txBox="1"/>
          <p:nvPr/>
        </p:nvSpPr>
        <p:spPr>
          <a:xfrm>
            <a:off x="8785517" y="2004749"/>
            <a:ext cx="1180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Borrowing &amp; Saving</a:t>
            </a:r>
            <a:endParaRPr lang="en-US" sz="1600" dirty="0"/>
          </a:p>
        </p:txBody>
      </p:sp>
      <p:cxnSp>
        <p:nvCxnSpPr>
          <p:cNvPr id="107" name="Straight Connector 106"/>
          <p:cNvCxnSpPr>
            <a:stCxn id="9" idx="3"/>
          </p:cNvCxnSpPr>
          <p:nvPr/>
        </p:nvCxnSpPr>
        <p:spPr>
          <a:xfrm flipV="1">
            <a:off x="8463296" y="4473526"/>
            <a:ext cx="172570" cy="1826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/>
          <p:cNvCxnSpPr/>
          <p:nvPr/>
        </p:nvCxnSpPr>
        <p:spPr>
          <a:xfrm flipV="1">
            <a:off x="8667108" y="1530705"/>
            <a:ext cx="40457" cy="2933469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2554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40159" y="3206839"/>
            <a:ext cx="1481070" cy="40011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</a:rPr>
              <a:t>Households</a:t>
            </a:r>
            <a:endParaRPr lang="en-US" sz="2000" dirty="0">
              <a:solidFill>
                <a:srgbClr val="FFFF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21311" y="3227454"/>
            <a:ext cx="1637762" cy="40011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</a:rPr>
              <a:t>Government</a:t>
            </a:r>
            <a:endParaRPr lang="en-US" sz="2000" dirty="0">
              <a:solidFill>
                <a:srgbClr val="FFFF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234152" y="3227454"/>
            <a:ext cx="927278" cy="40011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</a:rPr>
              <a:t>Firms</a:t>
            </a:r>
            <a:endParaRPr lang="en-US" sz="2000" dirty="0">
              <a:solidFill>
                <a:srgbClr val="FFFF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495541" y="1350135"/>
            <a:ext cx="4077236" cy="400110"/>
          </a:xfrm>
          <a:prstGeom prst="rect">
            <a:avLst/>
          </a:prstGeom>
          <a:noFill/>
          <a:ln w="19050">
            <a:solidFill>
              <a:schemeClr val="tx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tx1">
                    <a:lumMod val="65000"/>
                  </a:schemeClr>
                </a:solidFill>
              </a:rPr>
              <a:t>Markets for Factors of Production</a:t>
            </a:r>
            <a:endParaRPr lang="en-US" sz="2000" dirty="0">
              <a:solidFill>
                <a:schemeClr val="tx1">
                  <a:lumMod val="6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15206" y="5340440"/>
            <a:ext cx="4077236" cy="646331"/>
          </a:xfrm>
          <a:prstGeom prst="rect">
            <a:avLst/>
          </a:prstGeom>
          <a:noFill/>
          <a:ln w="19050">
            <a:solidFill>
              <a:schemeClr val="tx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800" dirty="0" smtClean="0">
              <a:solidFill>
                <a:schemeClr val="tx1">
                  <a:lumMod val="65000"/>
                </a:schemeClr>
              </a:solidFill>
            </a:endParaRPr>
          </a:p>
          <a:p>
            <a:pPr algn="ctr"/>
            <a:r>
              <a:rPr lang="en-US" sz="2000" dirty="0" smtClean="0">
                <a:solidFill>
                  <a:schemeClr val="tx1">
                    <a:lumMod val="65000"/>
                  </a:schemeClr>
                </a:solidFill>
              </a:rPr>
              <a:t>Market for Goods &amp; Services</a:t>
            </a:r>
          </a:p>
          <a:p>
            <a:pPr algn="ctr"/>
            <a:endParaRPr lang="en-US" sz="800" dirty="0">
              <a:solidFill>
                <a:schemeClr val="tx1">
                  <a:lumMod val="6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765163" y="2222052"/>
            <a:ext cx="1498532" cy="707886"/>
          </a:xfrm>
          <a:prstGeom prst="rect">
            <a:avLst/>
          </a:prstGeom>
          <a:noFill/>
          <a:ln w="19050">
            <a:solidFill>
              <a:schemeClr val="tx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tx1">
                    <a:lumMod val="65000"/>
                  </a:schemeClr>
                </a:solidFill>
              </a:rPr>
              <a:t>Financial Markets</a:t>
            </a:r>
            <a:endParaRPr lang="en-US" sz="2000" dirty="0">
              <a:solidFill>
                <a:schemeClr val="tx1">
                  <a:lumMod val="6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144283" y="4137851"/>
            <a:ext cx="1319013" cy="70788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</a:rPr>
              <a:t>Rest of the World</a:t>
            </a:r>
            <a:endParaRPr lang="en-US" sz="2000" dirty="0">
              <a:solidFill>
                <a:srgbClr val="FFFF00"/>
              </a:solidFill>
            </a:endParaRPr>
          </a:p>
        </p:txBody>
      </p:sp>
      <p:cxnSp>
        <p:nvCxnSpPr>
          <p:cNvPr id="9" name="Straight Connector 8"/>
          <p:cNvCxnSpPr>
            <a:stCxn id="5" idx="1"/>
          </p:cNvCxnSpPr>
          <p:nvPr/>
        </p:nvCxnSpPr>
        <p:spPr>
          <a:xfrm flipH="1" flipV="1">
            <a:off x="1764406" y="1545465"/>
            <a:ext cx="1731135" cy="4725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1758462" y="1547446"/>
            <a:ext cx="5944" cy="1659393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6" idx="1"/>
          </p:cNvCxnSpPr>
          <p:nvPr/>
        </p:nvCxnSpPr>
        <p:spPr>
          <a:xfrm flipH="1">
            <a:off x="1758462" y="5663606"/>
            <a:ext cx="1856744" cy="0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  <a:headEnd type="triangle" w="lg" len="lg"/>
            <a:tailEnd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V="1">
            <a:off x="1758462" y="3606950"/>
            <a:ext cx="0" cy="2056656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7" idx="1"/>
          </p:cNvCxnSpPr>
          <p:nvPr/>
        </p:nvCxnSpPr>
        <p:spPr>
          <a:xfrm flipH="1" flipV="1">
            <a:off x="2307103" y="2546253"/>
            <a:ext cx="4458060" cy="29742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2307102" y="2560320"/>
            <a:ext cx="0" cy="667134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913206" y="2222052"/>
            <a:ext cx="27747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Private Saving &amp; Borrowing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16" name="Straight Connector 15"/>
          <p:cNvCxnSpPr>
            <a:stCxn id="2" idx="3"/>
            <a:endCxn id="3" idx="1"/>
          </p:cNvCxnSpPr>
          <p:nvPr/>
        </p:nvCxnSpPr>
        <p:spPr>
          <a:xfrm>
            <a:off x="2421229" y="3406894"/>
            <a:ext cx="2100082" cy="20615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2755288" y="3132253"/>
            <a:ext cx="15669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Taxes Net of Transfer </a:t>
            </a:r>
            <a:r>
              <a:rPr lang="en-US" sz="1600" dirty="0" err="1" smtClean="0">
                <a:solidFill>
                  <a:schemeClr val="tx1">
                    <a:lumMod val="65000"/>
                  </a:schemeClr>
                </a:solidFill>
              </a:rPr>
              <a:t>Pmts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921477" y="5253096"/>
            <a:ext cx="14116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Consumption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19" name="Straight Connector 18"/>
          <p:cNvCxnSpPr>
            <a:stCxn id="3" idx="2"/>
          </p:cNvCxnSpPr>
          <p:nvPr/>
        </p:nvCxnSpPr>
        <p:spPr>
          <a:xfrm>
            <a:off x="5340192" y="3627564"/>
            <a:ext cx="0" cy="1712876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199053" y="4076099"/>
            <a:ext cx="11604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 smtClean="0">
                <a:solidFill>
                  <a:schemeClr val="tx1">
                    <a:lumMod val="65000"/>
                  </a:schemeClr>
                </a:solidFill>
              </a:rPr>
              <a:t>Govt</a:t>
            </a:r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   Purchases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21" name="Straight Arrow Connector 20"/>
          <p:cNvCxnSpPr>
            <a:stCxn id="3" idx="0"/>
          </p:cNvCxnSpPr>
          <p:nvPr/>
        </p:nvCxnSpPr>
        <p:spPr>
          <a:xfrm flipV="1">
            <a:off x="5340192" y="1750245"/>
            <a:ext cx="0" cy="1477209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5340192" y="1906697"/>
            <a:ext cx="13497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Factor </a:t>
            </a:r>
            <a:r>
              <a:rPr lang="en-US" sz="1600" dirty="0" err="1" smtClean="0">
                <a:solidFill>
                  <a:schemeClr val="tx1">
                    <a:lumMod val="65000"/>
                  </a:schemeClr>
                </a:solidFill>
              </a:rPr>
              <a:t>Pmts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23" name="Straight Connector 22"/>
          <p:cNvCxnSpPr/>
          <p:nvPr/>
        </p:nvCxnSpPr>
        <p:spPr>
          <a:xfrm flipH="1">
            <a:off x="5767754" y="2813538"/>
            <a:ext cx="997410" cy="0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767754" y="2813538"/>
            <a:ext cx="0" cy="413916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5848327" y="2877610"/>
            <a:ext cx="17244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solidFill>
                  <a:schemeClr val="tx1">
                    <a:lumMod val="65000"/>
                  </a:schemeClr>
                </a:solidFill>
              </a:rPr>
              <a:t>Govt</a:t>
            </a:r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 Borrowing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 flipH="1">
            <a:off x="6015058" y="4359457"/>
            <a:ext cx="1129225" cy="0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6015058" y="4360985"/>
            <a:ext cx="0" cy="1004794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6278313" y="4026342"/>
            <a:ext cx="9767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Imports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29" name="Straight Connector 28"/>
          <p:cNvCxnSpPr/>
          <p:nvPr/>
        </p:nvCxnSpPr>
        <p:spPr>
          <a:xfrm flipH="1">
            <a:off x="6358130" y="4662405"/>
            <a:ext cx="786153" cy="0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6372665" y="4662405"/>
            <a:ext cx="0" cy="678035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6394971" y="4787969"/>
            <a:ext cx="9767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Exports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32" name="Straight Arrow Connector 31"/>
          <p:cNvCxnSpPr>
            <a:endCxn id="8" idx="0"/>
          </p:cNvCxnSpPr>
          <p:nvPr/>
        </p:nvCxnSpPr>
        <p:spPr>
          <a:xfrm flipH="1">
            <a:off x="7803790" y="2929938"/>
            <a:ext cx="2360" cy="1207913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6710117" y="3456257"/>
            <a:ext cx="1180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Borrowing &amp; Saving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34" name="Straight Arrow Connector 33"/>
          <p:cNvCxnSpPr>
            <a:stCxn id="3" idx="3"/>
            <a:endCxn id="4" idx="1"/>
          </p:cNvCxnSpPr>
          <p:nvPr/>
        </p:nvCxnSpPr>
        <p:spPr>
          <a:xfrm>
            <a:off x="6159073" y="3427509"/>
            <a:ext cx="3075079" cy="0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6811356" y="3139529"/>
            <a:ext cx="22100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Taxes Net of Subsidies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0766738" y="734097"/>
            <a:ext cx="132652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latin typeface="Calibri" panose="020F0502020204030204" pitchFamily="34" charset="0"/>
              </a:rPr>
              <a:t>J2$</a:t>
            </a:r>
            <a:endParaRPr lang="en-US" sz="6000" dirty="0">
              <a:latin typeface="Calibri" panose="020F0502020204030204" pitchFamily="34" charset="0"/>
            </a:endParaRPr>
          </a:p>
        </p:txBody>
      </p:sp>
      <p:cxnSp>
        <p:nvCxnSpPr>
          <p:cNvPr id="37" name="Straight Connector 36"/>
          <p:cNvCxnSpPr/>
          <p:nvPr/>
        </p:nvCxnSpPr>
        <p:spPr>
          <a:xfrm flipV="1">
            <a:off x="9908806" y="1534175"/>
            <a:ext cx="8917" cy="1681989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endCxn id="5" idx="3"/>
          </p:cNvCxnSpPr>
          <p:nvPr/>
        </p:nvCxnSpPr>
        <p:spPr>
          <a:xfrm flipH="1" flipV="1">
            <a:off x="7572777" y="1550190"/>
            <a:ext cx="2340487" cy="8134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7986887" y="1677027"/>
            <a:ext cx="16951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Factor Payments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955108" y="1201472"/>
            <a:ext cx="13497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Income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9917723" y="4718760"/>
            <a:ext cx="9647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Revenue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42" name="Straight Connector 41"/>
          <p:cNvCxnSpPr/>
          <p:nvPr/>
        </p:nvCxnSpPr>
        <p:spPr>
          <a:xfrm>
            <a:off x="7692442" y="5811821"/>
            <a:ext cx="2197146" cy="0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flipV="1">
            <a:off x="9903655" y="3627564"/>
            <a:ext cx="0" cy="2182393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flipV="1">
            <a:off x="9455235" y="3627564"/>
            <a:ext cx="11084" cy="1943473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flipH="1">
            <a:off x="7692444" y="5571036"/>
            <a:ext cx="1774332" cy="20614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8001146" y="5181588"/>
            <a:ext cx="12562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Investment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 flipV="1">
            <a:off x="9455235" y="2575995"/>
            <a:ext cx="11084" cy="640170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>
            <a:endCxn id="7" idx="3"/>
          </p:cNvCxnSpPr>
          <p:nvPr/>
        </p:nvCxnSpPr>
        <p:spPr>
          <a:xfrm flipH="1">
            <a:off x="8263695" y="2560320"/>
            <a:ext cx="1191540" cy="15675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8785517" y="2004749"/>
            <a:ext cx="1180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Borrowing &amp; Saving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50" name="Straight Connector 49"/>
          <p:cNvCxnSpPr>
            <a:stCxn id="8" idx="3"/>
          </p:cNvCxnSpPr>
          <p:nvPr/>
        </p:nvCxnSpPr>
        <p:spPr>
          <a:xfrm flipV="1">
            <a:off x="8463296" y="4473526"/>
            <a:ext cx="172570" cy="18268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 flipV="1">
            <a:off x="8667108" y="1530705"/>
            <a:ext cx="40457" cy="2933469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2975021" y="217792"/>
            <a:ext cx="625913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Circular Flow Chart of the </a:t>
            </a:r>
            <a:r>
              <a:rPr lang="en-US" sz="2400" b="1" dirty="0" err="1" smtClean="0">
                <a:solidFill>
                  <a:srgbClr val="FFFF00"/>
                </a:solidFill>
              </a:rPr>
              <a:t>Macroeconomy</a:t>
            </a:r>
            <a:endParaRPr lang="en-US" sz="2400" b="1" dirty="0" smtClean="0">
              <a:solidFill>
                <a:srgbClr val="FFFF00"/>
              </a:solidFill>
            </a:endParaRPr>
          </a:p>
          <a:p>
            <a:pPr algn="ctr"/>
            <a:r>
              <a:rPr lang="en-US" sz="2000" dirty="0" smtClean="0"/>
              <a:t>A Traditional View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64760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40159" y="3206839"/>
            <a:ext cx="1481070" cy="400110"/>
          </a:xfrm>
          <a:prstGeom prst="rect">
            <a:avLst/>
          </a:prstGeom>
          <a:noFill/>
          <a:ln w="19050">
            <a:solidFill>
              <a:schemeClr val="tx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tx1">
                    <a:lumMod val="65000"/>
                  </a:schemeClr>
                </a:solidFill>
              </a:rPr>
              <a:t>Households</a:t>
            </a:r>
            <a:endParaRPr lang="en-US" sz="2000" dirty="0">
              <a:solidFill>
                <a:schemeClr val="tx1">
                  <a:lumMod val="6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21311" y="3227454"/>
            <a:ext cx="1637762" cy="400110"/>
          </a:xfrm>
          <a:prstGeom prst="rect">
            <a:avLst/>
          </a:prstGeom>
          <a:noFill/>
          <a:ln w="19050">
            <a:solidFill>
              <a:schemeClr val="tx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tx1">
                    <a:lumMod val="65000"/>
                  </a:schemeClr>
                </a:solidFill>
              </a:rPr>
              <a:t>Government</a:t>
            </a:r>
            <a:endParaRPr lang="en-US" sz="2000" dirty="0">
              <a:solidFill>
                <a:schemeClr val="tx1">
                  <a:lumMod val="6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234152" y="3227454"/>
            <a:ext cx="927278" cy="400110"/>
          </a:xfrm>
          <a:prstGeom prst="rect">
            <a:avLst/>
          </a:prstGeom>
          <a:noFill/>
          <a:ln w="19050">
            <a:solidFill>
              <a:schemeClr val="tx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tx1">
                    <a:lumMod val="65000"/>
                  </a:schemeClr>
                </a:solidFill>
              </a:rPr>
              <a:t>Firms</a:t>
            </a:r>
            <a:endParaRPr lang="en-US" sz="2000" dirty="0">
              <a:solidFill>
                <a:schemeClr val="tx1">
                  <a:lumMod val="6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495541" y="1350135"/>
            <a:ext cx="4077236" cy="40011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</a:rPr>
              <a:t>Markets for Factors of Production</a:t>
            </a:r>
            <a:endParaRPr lang="en-US" sz="2000" dirty="0">
              <a:solidFill>
                <a:srgbClr val="FFFF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15206" y="5340440"/>
            <a:ext cx="4077236" cy="64633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800" dirty="0" smtClean="0">
              <a:solidFill>
                <a:srgbClr val="FFFF00"/>
              </a:solidFill>
            </a:endParaRPr>
          </a:p>
          <a:p>
            <a:pPr algn="ctr"/>
            <a:r>
              <a:rPr lang="en-US" sz="2000" dirty="0" smtClean="0">
                <a:solidFill>
                  <a:srgbClr val="FFFF00"/>
                </a:solidFill>
              </a:rPr>
              <a:t>Market for Goods &amp; Services</a:t>
            </a:r>
          </a:p>
          <a:p>
            <a:pPr algn="ctr"/>
            <a:endParaRPr lang="en-US" sz="800" dirty="0">
              <a:solidFill>
                <a:srgbClr val="FFFF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765163" y="2222052"/>
            <a:ext cx="1498532" cy="70788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</a:rPr>
              <a:t>Financial Markets</a:t>
            </a:r>
            <a:endParaRPr lang="en-US" sz="2000" dirty="0">
              <a:solidFill>
                <a:srgbClr val="FFFF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144283" y="4137851"/>
            <a:ext cx="1319013" cy="707886"/>
          </a:xfrm>
          <a:prstGeom prst="rect">
            <a:avLst/>
          </a:prstGeom>
          <a:noFill/>
          <a:ln w="19050">
            <a:solidFill>
              <a:schemeClr val="tx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tx1">
                    <a:lumMod val="65000"/>
                  </a:schemeClr>
                </a:solidFill>
              </a:rPr>
              <a:t>Rest of the World</a:t>
            </a:r>
            <a:endParaRPr lang="en-US" sz="20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9" name="Straight Connector 8"/>
          <p:cNvCxnSpPr>
            <a:stCxn id="5" idx="1"/>
          </p:cNvCxnSpPr>
          <p:nvPr/>
        </p:nvCxnSpPr>
        <p:spPr>
          <a:xfrm flipH="1" flipV="1">
            <a:off x="1764406" y="1545465"/>
            <a:ext cx="1731135" cy="4725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1758462" y="1547446"/>
            <a:ext cx="5944" cy="1659393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6" idx="1"/>
          </p:cNvCxnSpPr>
          <p:nvPr/>
        </p:nvCxnSpPr>
        <p:spPr>
          <a:xfrm flipH="1">
            <a:off x="1758462" y="5663606"/>
            <a:ext cx="1856744" cy="0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  <a:headEnd type="triangle" w="lg" len="lg"/>
            <a:tailEnd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V="1">
            <a:off x="1758462" y="3606950"/>
            <a:ext cx="0" cy="2056656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7" idx="1"/>
          </p:cNvCxnSpPr>
          <p:nvPr/>
        </p:nvCxnSpPr>
        <p:spPr>
          <a:xfrm flipH="1" flipV="1">
            <a:off x="2307103" y="2546253"/>
            <a:ext cx="4458060" cy="29742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2307102" y="2560320"/>
            <a:ext cx="0" cy="667134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913206" y="2222052"/>
            <a:ext cx="27747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Private Saving &amp; Borrowing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16" name="Straight Connector 15"/>
          <p:cNvCxnSpPr>
            <a:stCxn id="2" idx="3"/>
            <a:endCxn id="3" idx="1"/>
          </p:cNvCxnSpPr>
          <p:nvPr/>
        </p:nvCxnSpPr>
        <p:spPr>
          <a:xfrm>
            <a:off x="2421229" y="3406894"/>
            <a:ext cx="2100082" cy="20615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2755288" y="3132253"/>
            <a:ext cx="15669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Taxes Net of Transfer </a:t>
            </a:r>
            <a:r>
              <a:rPr lang="en-US" sz="1600" dirty="0" err="1" smtClean="0">
                <a:solidFill>
                  <a:schemeClr val="tx1">
                    <a:lumMod val="65000"/>
                  </a:schemeClr>
                </a:solidFill>
              </a:rPr>
              <a:t>Pmts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921477" y="5253096"/>
            <a:ext cx="14116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Consumption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19" name="Straight Connector 18"/>
          <p:cNvCxnSpPr>
            <a:stCxn id="3" idx="2"/>
          </p:cNvCxnSpPr>
          <p:nvPr/>
        </p:nvCxnSpPr>
        <p:spPr>
          <a:xfrm>
            <a:off x="5340192" y="3627564"/>
            <a:ext cx="0" cy="1712876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199053" y="4076099"/>
            <a:ext cx="11604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 smtClean="0">
                <a:solidFill>
                  <a:schemeClr val="tx1">
                    <a:lumMod val="65000"/>
                  </a:schemeClr>
                </a:solidFill>
              </a:rPr>
              <a:t>Govt</a:t>
            </a:r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   Purchases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21" name="Straight Arrow Connector 20"/>
          <p:cNvCxnSpPr>
            <a:stCxn id="3" idx="0"/>
          </p:cNvCxnSpPr>
          <p:nvPr/>
        </p:nvCxnSpPr>
        <p:spPr>
          <a:xfrm flipV="1">
            <a:off x="5340192" y="1750245"/>
            <a:ext cx="0" cy="1477209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5340192" y="1906697"/>
            <a:ext cx="13497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Factor </a:t>
            </a:r>
            <a:r>
              <a:rPr lang="en-US" sz="1600" dirty="0" err="1" smtClean="0">
                <a:solidFill>
                  <a:schemeClr val="tx1">
                    <a:lumMod val="65000"/>
                  </a:schemeClr>
                </a:solidFill>
              </a:rPr>
              <a:t>Pmts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23" name="Straight Connector 22"/>
          <p:cNvCxnSpPr/>
          <p:nvPr/>
        </p:nvCxnSpPr>
        <p:spPr>
          <a:xfrm flipH="1">
            <a:off x="5767754" y="2813538"/>
            <a:ext cx="997410" cy="0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767754" y="2813538"/>
            <a:ext cx="0" cy="413916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5848327" y="2877610"/>
            <a:ext cx="17244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solidFill>
                  <a:schemeClr val="tx1">
                    <a:lumMod val="65000"/>
                  </a:schemeClr>
                </a:solidFill>
              </a:rPr>
              <a:t>Govt</a:t>
            </a:r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 Borrowing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 flipH="1">
            <a:off x="6015058" y="4359457"/>
            <a:ext cx="1129225" cy="0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6015058" y="4360985"/>
            <a:ext cx="0" cy="1004794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6278313" y="4026342"/>
            <a:ext cx="9767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Imports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29" name="Straight Connector 28"/>
          <p:cNvCxnSpPr/>
          <p:nvPr/>
        </p:nvCxnSpPr>
        <p:spPr>
          <a:xfrm flipH="1">
            <a:off x="6358130" y="4662405"/>
            <a:ext cx="786153" cy="0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6372665" y="4662405"/>
            <a:ext cx="0" cy="678035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6394971" y="4787969"/>
            <a:ext cx="9767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Exports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32" name="Straight Arrow Connector 31"/>
          <p:cNvCxnSpPr>
            <a:endCxn id="8" idx="0"/>
          </p:cNvCxnSpPr>
          <p:nvPr/>
        </p:nvCxnSpPr>
        <p:spPr>
          <a:xfrm flipH="1">
            <a:off x="7803790" y="2929938"/>
            <a:ext cx="2360" cy="1207913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6710117" y="3456257"/>
            <a:ext cx="1180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Borrowing &amp; Saving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34" name="Straight Arrow Connector 33"/>
          <p:cNvCxnSpPr>
            <a:stCxn id="3" idx="3"/>
            <a:endCxn id="4" idx="1"/>
          </p:cNvCxnSpPr>
          <p:nvPr/>
        </p:nvCxnSpPr>
        <p:spPr>
          <a:xfrm>
            <a:off x="6159073" y="3427509"/>
            <a:ext cx="3075079" cy="0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6811356" y="3139529"/>
            <a:ext cx="22100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Taxes Net of Subsidies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0766738" y="734097"/>
            <a:ext cx="132652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latin typeface="Calibri" panose="020F0502020204030204" pitchFamily="34" charset="0"/>
              </a:rPr>
              <a:t>J2$</a:t>
            </a:r>
            <a:endParaRPr lang="en-US" sz="6000" dirty="0">
              <a:latin typeface="Calibri" panose="020F0502020204030204" pitchFamily="34" charset="0"/>
            </a:endParaRPr>
          </a:p>
        </p:txBody>
      </p:sp>
      <p:cxnSp>
        <p:nvCxnSpPr>
          <p:cNvPr id="37" name="Straight Connector 36"/>
          <p:cNvCxnSpPr/>
          <p:nvPr/>
        </p:nvCxnSpPr>
        <p:spPr>
          <a:xfrm flipV="1">
            <a:off x="9908806" y="1534175"/>
            <a:ext cx="8917" cy="1681989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endCxn id="5" idx="3"/>
          </p:cNvCxnSpPr>
          <p:nvPr/>
        </p:nvCxnSpPr>
        <p:spPr>
          <a:xfrm flipH="1" flipV="1">
            <a:off x="7572777" y="1550190"/>
            <a:ext cx="2340487" cy="8134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7986887" y="1677027"/>
            <a:ext cx="16951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Factor Payments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955108" y="1201472"/>
            <a:ext cx="13497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Income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9917723" y="4718760"/>
            <a:ext cx="9647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Revenue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42" name="Straight Connector 41"/>
          <p:cNvCxnSpPr/>
          <p:nvPr/>
        </p:nvCxnSpPr>
        <p:spPr>
          <a:xfrm>
            <a:off x="7692442" y="5811821"/>
            <a:ext cx="2197146" cy="0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flipV="1">
            <a:off x="9903655" y="3627564"/>
            <a:ext cx="0" cy="2182393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flipV="1">
            <a:off x="9455235" y="3627564"/>
            <a:ext cx="11084" cy="1943473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flipH="1">
            <a:off x="7692444" y="5571036"/>
            <a:ext cx="1774332" cy="20614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8001146" y="5181588"/>
            <a:ext cx="12562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Investment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 flipV="1">
            <a:off x="9455235" y="2575995"/>
            <a:ext cx="11084" cy="640170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>
            <a:endCxn id="7" idx="3"/>
          </p:cNvCxnSpPr>
          <p:nvPr/>
        </p:nvCxnSpPr>
        <p:spPr>
          <a:xfrm flipH="1">
            <a:off x="8263695" y="2560320"/>
            <a:ext cx="1191540" cy="15675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8785517" y="2004749"/>
            <a:ext cx="1180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Borrowing &amp; Saving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50" name="Straight Connector 49"/>
          <p:cNvCxnSpPr>
            <a:stCxn id="8" idx="3"/>
          </p:cNvCxnSpPr>
          <p:nvPr/>
        </p:nvCxnSpPr>
        <p:spPr>
          <a:xfrm flipV="1">
            <a:off x="8463296" y="4473526"/>
            <a:ext cx="172570" cy="18268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 flipV="1">
            <a:off x="8667108" y="1530705"/>
            <a:ext cx="40457" cy="2933469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2975021" y="217792"/>
            <a:ext cx="625913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Circular Flow Chart of the </a:t>
            </a:r>
            <a:r>
              <a:rPr lang="en-US" sz="2400" b="1" dirty="0" err="1" smtClean="0">
                <a:solidFill>
                  <a:srgbClr val="FFFF00"/>
                </a:solidFill>
              </a:rPr>
              <a:t>Macroeconomy</a:t>
            </a:r>
            <a:endParaRPr lang="en-US" sz="2400" b="1" dirty="0" smtClean="0">
              <a:solidFill>
                <a:srgbClr val="FFFF00"/>
              </a:solidFill>
            </a:endParaRPr>
          </a:p>
          <a:p>
            <a:pPr algn="ctr"/>
            <a:r>
              <a:rPr lang="en-US" sz="2000" dirty="0" smtClean="0"/>
              <a:t>A Traditional View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32854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40159" y="3206839"/>
            <a:ext cx="1481070" cy="40011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</a:rPr>
              <a:t>Households</a:t>
            </a:r>
            <a:endParaRPr lang="en-US" sz="2000" dirty="0">
              <a:solidFill>
                <a:srgbClr val="FFFF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21311" y="3227454"/>
            <a:ext cx="1637762" cy="400110"/>
          </a:xfrm>
          <a:prstGeom prst="rect">
            <a:avLst/>
          </a:prstGeom>
          <a:noFill/>
          <a:ln w="19050">
            <a:solidFill>
              <a:schemeClr val="tx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tx1">
                    <a:lumMod val="65000"/>
                  </a:schemeClr>
                </a:solidFill>
              </a:rPr>
              <a:t>Government</a:t>
            </a:r>
            <a:endParaRPr lang="en-US" sz="2000" dirty="0">
              <a:solidFill>
                <a:schemeClr val="tx1">
                  <a:lumMod val="6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234152" y="3227454"/>
            <a:ext cx="927278" cy="400110"/>
          </a:xfrm>
          <a:prstGeom prst="rect">
            <a:avLst/>
          </a:prstGeom>
          <a:noFill/>
          <a:ln w="19050">
            <a:solidFill>
              <a:schemeClr val="tx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tx1">
                    <a:lumMod val="65000"/>
                  </a:schemeClr>
                </a:solidFill>
              </a:rPr>
              <a:t>Firms</a:t>
            </a:r>
            <a:endParaRPr lang="en-US" sz="2000" dirty="0">
              <a:solidFill>
                <a:schemeClr val="tx1">
                  <a:lumMod val="6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495541" y="1350135"/>
            <a:ext cx="4077236" cy="40011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Markets for Factors of Production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3615206" y="5340440"/>
            <a:ext cx="4077236" cy="646331"/>
          </a:xfrm>
          <a:prstGeom prst="rect">
            <a:avLst/>
          </a:prstGeom>
          <a:noFill/>
          <a:ln w="19050">
            <a:solidFill>
              <a:schemeClr val="tx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800" dirty="0" smtClean="0">
              <a:solidFill>
                <a:schemeClr val="tx1">
                  <a:lumMod val="65000"/>
                </a:schemeClr>
              </a:solidFill>
            </a:endParaRPr>
          </a:p>
          <a:p>
            <a:pPr algn="ctr"/>
            <a:r>
              <a:rPr lang="en-US" sz="2000" dirty="0" smtClean="0">
                <a:solidFill>
                  <a:schemeClr val="tx1">
                    <a:lumMod val="65000"/>
                  </a:schemeClr>
                </a:solidFill>
              </a:rPr>
              <a:t>Market for Goods &amp; Services</a:t>
            </a:r>
          </a:p>
          <a:p>
            <a:pPr algn="ctr"/>
            <a:endParaRPr lang="en-US" sz="800" dirty="0">
              <a:solidFill>
                <a:schemeClr val="tx1">
                  <a:lumMod val="6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765163" y="2222052"/>
            <a:ext cx="1498532" cy="707886"/>
          </a:xfrm>
          <a:prstGeom prst="rect">
            <a:avLst/>
          </a:prstGeom>
          <a:noFill/>
          <a:ln w="19050">
            <a:solidFill>
              <a:schemeClr val="tx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tx1">
                    <a:lumMod val="65000"/>
                  </a:schemeClr>
                </a:solidFill>
              </a:rPr>
              <a:t>Financial Markets</a:t>
            </a:r>
            <a:endParaRPr lang="en-US" sz="2000" dirty="0">
              <a:solidFill>
                <a:schemeClr val="tx1">
                  <a:lumMod val="6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144283" y="4137851"/>
            <a:ext cx="1319013" cy="707886"/>
          </a:xfrm>
          <a:prstGeom prst="rect">
            <a:avLst/>
          </a:prstGeom>
          <a:noFill/>
          <a:ln w="19050">
            <a:solidFill>
              <a:schemeClr val="tx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tx1">
                    <a:lumMod val="65000"/>
                  </a:schemeClr>
                </a:solidFill>
              </a:rPr>
              <a:t>Rest of the World</a:t>
            </a:r>
            <a:endParaRPr lang="en-US" sz="20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10" name="Straight Connector 9"/>
          <p:cNvCxnSpPr>
            <a:stCxn id="6" idx="1"/>
          </p:cNvCxnSpPr>
          <p:nvPr/>
        </p:nvCxnSpPr>
        <p:spPr>
          <a:xfrm flipH="1" flipV="1">
            <a:off x="1764406" y="1545465"/>
            <a:ext cx="1731135" cy="472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1758462" y="1547446"/>
            <a:ext cx="5944" cy="1659393"/>
          </a:xfrm>
          <a:prstGeom prst="straightConnector1">
            <a:avLst/>
          </a:prstGeom>
          <a:ln w="19050">
            <a:solidFill>
              <a:schemeClr val="tx1"/>
            </a:solidFill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7" idx="1"/>
          </p:cNvCxnSpPr>
          <p:nvPr/>
        </p:nvCxnSpPr>
        <p:spPr>
          <a:xfrm flipH="1">
            <a:off x="1758462" y="5663606"/>
            <a:ext cx="1856744" cy="0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  <a:headEnd type="triangle" w="lg" len="lg"/>
            <a:tailEnd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1758462" y="3606950"/>
            <a:ext cx="0" cy="2056656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8" idx="1"/>
          </p:cNvCxnSpPr>
          <p:nvPr/>
        </p:nvCxnSpPr>
        <p:spPr>
          <a:xfrm flipH="1" flipV="1">
            <a:off x="2307103" y="2546253"/>
            <a:ext cx="4458060" cy="29742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2307102" y="2560320"/>
            <a:ext cx="0" cy="667134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913206" y="2222052"/>
            <a:ext cx="27747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Private Saving &amp; Borrowing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17" name="Straight Connector 16"/>
          <p:cNvCxnSpPr>
            <a:stCxn id="3" idx="3"/>
            <a:endCxn id="4" idx="1"/>
          </p:cNvCxnSpPr>
          <p:nvPr/>
        </p:nvCxnSpPr>
        <p:spPr>
          <a:xfrm>
            <a:off x="2421229" y="3406894"/>
            <a:ext cx="2100082" cy="20615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755288" y="3132253"/>
            <a:ext cx="15669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Taxes Net of Transfer </a:t>
            </a:r>
            <a:r>
              <a:rPr lang="en-US" sz="1600" dirty="0" err="1" smtClean="0">
                <a:solidFill>
                  <a:schemeClr val="tx1">
                    <a:lumMod val="65000"/>
                  </a:schemeClr>
                </a:solidFill>
              </a:rPr>
              <a:t>Pmts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921477" y="5253096"/>
            <a:ext cx="14116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Consumption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20" name="Straight Connector 19"/>
          <p:cNvCxnSpPr>
            <a:stCxn id="4" idx="2"/>
          </p:cNvCxnSpPr>
          <p:nvPr/>
        </p:nvCxnSpPr>
        <p:spPr>
          <a:xfrm>
            <a:off x="5340192" y="3627564"/>
            <a:ext cx="0" cy="1712876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4199053" y="4076099"/>
            <a:ext cx="11604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 smtClean="0">
                <a:solidFill>
                  <a:schemeClr val="tx1">
                    <a:lumMod val="65000"/>
                  </a:schemeClr>
                </a:solidFill>
              </a:rPr>
              <a:t>Govt</a:t>
            </a:r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   Purchases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22" name="Straight Arrow Connector 21"/>
          <p:cNvCxnSpPr>
            <a:stCxn id="4" idx="0"/>
          </p:cNvCxnSpPr>
          <p:nvPr/>
        </p:nvCxnSpPr>
        <p:spPr>
          <a:xfrm flipV="1">
            <a:off x="5340192" y="1750245"/>
            <a:ext cx="0" cy="1477209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5340192" y="1906697"/>
            <a:ext cx="13497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Factor </a:t>
            </a:r>
            <a:r>
              <a:rPr lang="en-US" sz="1600" dirty="0" err="1" smtClean="0">
                <a:solidFill>
                  <a:schemeClr val="tx1">
                    <a:lumMod val="65000"/>
                  </a:schemeClr>
                </a:solidFill>
              </a:rPr>
              <a:t>Pmts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 flipH="1">
            <a:off x="5767754" y="2813538"/>
            <a:ext cx="997410" cy="0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5767754" y="2813538"/>
            <a:ext cx="0" cy="413916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848327" y="2877610"/>
            <a:ext cx="17244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solidFill>
                  <a:schemeClr val="tx1">
                    <a:lumMod val="65000"/>
                  </a:schemeClr>
                </a:solidFill>
              </a:rPr>
              <a:t>Govt</a:t>
            </a:r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 Borrowing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 flipH="1">
            <a:off x="6015058" y="4359457"/>
            <a:ext cx="1129225" cy="0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6015058" y="4360985"/>
            <a:ext cx="0" cy="1004794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6278313" y="4026342"/>
            <a:ext cx="9767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Imports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 flipH="1">
            <a:off x="6358130" y="4662405"/>
            <a:ext cx="786153" cy="0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6372665" y="4662405"/>
            <a:ext cx="0" cy="678035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6394971" y="4787969"/>
            <a:ext cx="9767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Exports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33" name="Straight Arrow Connector 32"/>
          <p:cNvCxnSpPr>
            <a:endCxn id="9" idx="0"/>
          </p:cNvCxnSpPr>
          <p:nvPr/>
        </p:nvCxnSpPr>
        <p:spPr>
          <a:xfrm flipH="1">
            <a:off x="7803790" y="2929938"/>
            <a:ext cx="2360" cy="1207913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6710117" y="3456257"/>
            <a:ext cx="1180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Borrowing &amp; Saving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35" name="Straight Arrow Connector 34"/>
          <p:cNvCxnSpPr>
            <a:stCxn id="4" idx="3"/>
            <a:endCxn id="5" idx="1"/>
          </p:cNvCxnSpPr>
          <p:nvPr/>
        </p:nvCxnSpPr>
        <p:spPr>
          <a:xfrm>
            <a:off x="6159073" y="3427509"/>
            <a:ext cx="3075079" cy="0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6811356" y="3139529"/>
            <a:ext cx="22100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Taxes Net of Subsidies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0766738" y="734097"/>
            <a:ext cx="132652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latin typeface="Calibri" panose="020F0502020204030204" pitchFamily="34" charset="0"/>
              </a:rPr>
              <a:t>J2$</a:t>
            </a:r>
            <a:endParaRPr lang="en-US" sz="6000" dirty="0">
              <a:latin typeface="Calibri" panose="020F0502020204030204" pitchFamily="34" charset="0"/>
            </a:endParaRPr>
          </a:p>
        </p:txBody>
      </p:sp>
      <p:cxnSp>
        <p:nvCxnSpPr>
          <p:cNvPr id="38" name="Straight Connector 37"/>
          <p:cNvCxnSpPr/>
          <p:nvPr/>
        </p:nvCxnSpPr>
        <p:spPr>
          <a:xfrm flipV="1">
            <a:off x="9908806" y="1534175"/>
            <a:ext cx="8917" cy="1681989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endCxn id="6" idx="3"/>
          </p:cNvCxnSpPr>
          <p:nvPr/>
        </p:nvCxnSpPr>
        <p:spPr>
          <a:xfrm flipH="1" flipV="1">
            <a:off x="7572777" y="1550190"/>
            <a:ext cx="2340487" cy="8134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7986887" y="1677027"/>
            <a:ext cx="16951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Factor Payments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955108" y="1201472"/>
            <a:ext cx="13497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Income</a:t>
            </a:r>
            <a:endParaRPr lang="en-US" sz="1600" dirty="0"/>
          </a:p>
        </p:txBody>
      </p:sp>
      <p:sp>
        <p:nvSpPr>
          <p:cNvPr id="42" name="TextBox 41"/>
          <p:cNvSpPr txBox="1"/>
          <p:nvPr/>
        </p:nvSpPr>
        <p:spPr>
          <a:xfrm>
            <a:off x="9917723" y="4718760"/>
            <a:ext cx="9647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Revenue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43" name="Straight Connector 42"/>
          <p:cNvCxnSpPr/>
          <p:nvPr/>
        </p:nvCxnSpPr>
        <p:spPr>
          <a:xfrm>
            <a:off x="7692442" y="5811821"/>
            <a:ext cx="2197146" cy="0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flipV="1">
            <a:off x="9903655" y="3627564"/>
            <a:ext cx="0" cy="2182393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flipV="1">
            <a:off x="9455235" y="3627564"/>
            <a:ext cx="11084" cy="1943473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flipH="1">
            <a:off x="7692444" y="5571036"/>
            <a:ext cx="1774332" cy="20614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8001146" y="5181588"/>
            <a:ext cx="12562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Investment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48" name="Straight Connector 47"/>
          <p:cNvCxnSpPr/>
          <p:nvPr/>
        </p:nvCxnSpPr>
        <p:spPr>
          <a:xfrm flipV="1">
            <a:off x="9455235" y="2575995"/>
            <a:ext cx="11084" cy="640170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>
            <a:endCxn id="8" idx="3"/>
          </p:cNvCxnSpPr>
          <p:nvPr/>
        </p:nvCxnSpPr>
        <p:spPr>
          <a:xfrm flipH="1">
            <a:off x="8263695" y="2560320"/>
            <a:ext cx="1191540" cy="15675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8785517" y="2004749"/>
            <a:ext cx="1180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Borrowing &amp; Saving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51" name="Straight Connector 50"/>
          <p:cNvCxnSpPr>
            <a:stCxn id="9" idx="3"/>
          </p:cNvCxnSpPr>
          <p:nvPr/>
        </p:nvCxnSpPr>
        <p:spPr>
          <a:xfrm flipV="1">
            <a:off x="8463296" y="4473526"/>
            <a:ext cx="172570" cy="18268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flipV="1">
            <a:off x="8667108" y="1530705"/>
            <a:ext cx="40457" cy="2933469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2975021" y="217792"/>
            <a:ext cx="625913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Circular Flow Chart of the </a:t>
            </a:r>
            <a:r>
              <a:rPr lang="en-US" sz="2400" b="1" dirty="0" err="1" smtClean="0">
                <a:solidFill>
                  <a:srgbClr val="FFFF00"/>
                </a:solidFill>
              </a:rPr>
              <a:t>Macroeconomy</a:t>
            </a:r>
            <a:endParaRPr lang="en-US" sz="2400" b="1" dirty="0" smtClean="0">
              <a:solidFill>
                <a:srgbClr val="FFFF00"/>
              </a:solidFill>
            </a:endParaRPr>
          </a:p>
          <a:p>
            <a:pPr algn="ctr"/>
            <a:r>
              <a:rPr lang="en-US" sz="2000" dirty="0" smtClean="0"/>
              <a:t>A Traditional View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16603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40159" y="3206839"/>
            <a:ext cx="1481070" cy="40011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</a:rPr>
              <a:t>Households</a:t>
            </a:r>
            <a:endParaRPr lang="en-US" sz="2000" dirty="0">
              <a:solidFill>
                <a:srgbClr val="FFFF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21311" y="3227454"/>
            <a:ext cx="1637762" cy="400110"/>
          </a:xfrm>
          <a:prstGeom prst="rect">
            <a:avLst/>
          </a:prstGeom>
          <a:noFill/>
          <a:ln w="19050">
            <a:solidFill>
              <a:schemeClr val="tx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tx1">
                    <a:lumMod val="65000"/>
                  </a:schemeClr>
                </a:solidFill>
              </a:rPr>
              <a:t>Government</a:t>
            </a:r>
            <a:endParaRPr lang="en-US" sz="2000" dirty="0">
              <a:solidFill>
                <a:schemeClr val="tx1">
                  <a:lumMod val="6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234152" y="3227454"/>
            <a:ext cx="927278" cy="400110"/>
          </a:xfrm>
          <a:prstGeom prst="rect">
            <a:avLst/>
          </a:prstGeom>
          <a:noFill/>
          <a:ln w="19050">
            <a:solidFill>
              <a:schemeClr val="tx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tx1">
                    <a:lumMod val="65000"/>
                  </a:schemeClr>
                </a:solidFill>
              </a:rPr>
              <a:t>Firms</a:t>
            </a:r>
            <a:endParaRPr lang="en-US" sz="2000" dirty="0">
              <a:solidFill>
                <a:schemeClr val="tx1">
                  <a:lumMod val="6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495541" y="1350135"/>
            <a:ext cx="4077236" cy="40011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Markets for Factors of Production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3615206" y="5340440"/>
            <a:ext cx="4077236" cy="64633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800" dirty="0" smtClean="0"/>
          </a:p>
          <a:p>
            <a:pPr algn="ctr"/>
            <a:r>
              <a:rPr lang="en-US" sz="2000" dirty="0" smtClean="0"/>
              <a:t>Market for Goods &amp; Services</a:t>
            </a:r>
          </a:p>
          <a:p>
            <a:pPr algn="ctr"/>
            <a:endParaRPr lang="en-US" sz="800" dirty="0"/>
          </a:p>
        </p:txBody>
      </p:sp>
      <p:sp>
        <p:nvSpPr>
          <p:cNvPr id="8" name="TextBox 7"/>
          <p:cNvSpPr txBox="1"/>
          <p:nvPr/>
        </p:nvSpPr>
        <p:spPr>
          <a:xfrm>
            <a:off x="6765163" y="2222052"/>
            <a:ext cx="1498532" cy="707886"/>
          </a:xfrm>
          <a:prstGeom prst="rect">
            <a:avLst/>
          </a:prstGeom>
          <a:noFill/>
          <a:ln w="19050">
            <a:solidFill>
              <a:schemeClr val="tx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tx1">
                    <a:lumMod val="65000"/>
                  </a:schemeClr>
                </a:solidFill>
              </a:rPr>
              <a:t>Financial Markets</a:t>
            </a:r>
            <a:endParaRPr lang="en-US" sz="2000" dirty="0">
              <a:solidFill>
                <a:schemeClr val="tx1">
                  <a:lumMod val="6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144283" y="4137851"/>
            <a:ext cx="1319013" cy="707886"/>
          </a:xfrm>
          <a:prstGeom prst="rect">
            <a:avLst/>
          </a:prstGeom>
          <a:noFill/>
          <a:ln w="19050">
            <a:solidFill>
              <a:schemeClr val="tx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tx1">
                    <a:lumMod val="65000"/>
                  </a:schemeClr>
                </a:solidFill>
              </a:rPr>
              <a:t>Rest of the World</a:t>
            </a:r>
            <a:endParaRPr lang="en-US" sz="20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10" name="Straight Connector 9"/>
          <p:cNvCxnSpPr>
            <a:stCxn id="6" idx="1"/>
          </p:cNvCxnSpPr>
          <p:nvPr/>
        </p:nvCxnSpPr>
        <p:spPr>
          <a:xfrm flipH="1" flipV="1">
            <a:off x="1764406" y="1545465"/>
            <a:ext cx="1731135" cy="472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1758462" y="1547446"/>
            <a:ext cx="5944" cy="1659393"/>
          </a:xfrm>
          <a:prstGeom prst="straightConnector1">
            <a:avLst/>
          </a:prstGeom>
          <a:ln w="19050">
            <a:solidFill>
              <a:schemeClr val="tx1"/>
            </a:solidFill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7" idx="1"/>
          </p:cNvCxnSpPr>
          <p:nvPr/>
        </p:nvCxnSpPr>
        <p:spPr>
          <a:xfrm flipH="1">
            <a:off x="1758462" y="5663606"/>
            <a:ext cx="1856744" cy="0"/>
          </a:xfrm>
          <a:prstGeom prst="line">
            <a:avLst/>
          </a:prstGeom>
          <a:ln w="19050">
            <a:solidFill>
              <a:schemeClr val="tx1"/>
            </a:solidFill>
            <a:headEnd type="triangle" w="lg" len="lg"/>
            <a:tailEnd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1758462" y="3606950"/>
            <a:ext cx="0" cy="2056656"/>
          </a:xfrm>
          <a:prstGeom prst="straightConnector1">
            <a:avLst/>
          </a:prstGeom>
          <a:ln w="1905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8" idx="1"/>
          </p:cNvCxnSpPr>
          <p:nvPr/>
        </p:nvCxnSpPr>
        <p:spPr>
          <a:xfrm flipH="1" flipV="1">
            <a:off x="2307103" y="2546253"/>
            <a:ext cx="4458060" cy="29742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2307102" y="2560320"/>
            <a:ext cx="0" cy="667134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913206" y="2222052"/>
            <a:ext cx="27747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Private Saving &amp; Borrowing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17" name="Straight Connector 16"/>
          <p:cNvCxnSpPr>
            <a:stCxn id="3" idx="3"/>
            <a:endCxn id="4" idx="1"/>
          </p:cNvCxnSpPr>
          <p:nvPr/>
        </p:nvCxnSpPr>
        <p:spPr>
          <a:xfrm>
            <a:off x="2421229" y="3406894"/>
            <a:ext cx="2100082" cy="20615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755288" y="3132253"/>
            <a:ext cx="15669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Taxes Net of Transfer </a:t>
            </a:r>
            <a:r>
              <a:rPr lang="en-US" sz="1600" dirty="0" err="1" smtClean="0">
                <a:solidFill>
                  <a:schemeClr val="tx1">
                    <a:lumMod val="65000"/>
                  </a:schemeClr>
                </a:solidFill>
              </a:rPr>
              <a:t>Pmts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921477" y="5253096"/>
            <a:ext cx="14116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Consumption</a:t>
            </a:r>
            <a:endParaRPr lang="en-US" sz="1600" dirty="0"/>
          </a:p>
        </p:txBody>
      </p:sp>
      <p:cxnSp>
        <p:nvCxnSpPr>
          <p:cNvPr id="20" name="Straight Connector 19"/>
          <p:cNvCxnSpPr>
            <a:stCxn id="4" idx="2"/>
          </p:cNvCxnSpPr>
          <p:nvPr/>
        </p:nvCxnSpPr>
        <p:spPr>
          <a:xfrm>
            <a:off x="5340192" y="3627564"/>
            <a:ext cx="0" cy="1712876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4199053" y="4076099"/>
            <a:ext cx="11604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 smtClean="0">
                <a:solidFill>
                  <a:schemeClr val="tx1">
                    <a:lumMod val="65000"/>
                  </a:schemeClr>
                </a:solidFill>
              </a:rPr>
              <a:t>Govt</a:t>
            </a:r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   Purchases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22" name="Straight Arrow Connector 21"/>
          <p:cNvCxnSpPr>
            <a:stCxn id="4" idx="0"/>
          </p:cNvCxnSpPr>
          <p:nvPr/>
        </p:nvCxnSpPr>
        <p:spPr>
          <a:xfrm flipV="1">
            <a:off x="5340192" y="1750245"/>
            <a:ext cx="0" cy="1477209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5340192" y="1906697"/>
            <a:ext cx="13497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Factor </a:t>
            </a:r>
            <a:r>
              <a:rPr lang="en-US" sz="1600" dirty="0" err="1" smtClean="0">
                <a:solidFill>
                  <a:schemeClr val="tx1">
                    <a:lumMod val="65000"/>
                  </a:schemeClr>
                </a:solidFill>
              </a:rPr>
              <a:t>Pmts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 flipH="1">
            <a:off x="5767754" y="2813538"/>
            <a:ext cx="997410" cy="0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5767754" y="2813538"/>
            <a:ext cx="0" cy="413916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848327" y="2877610"/>
            <a:ext cx="17244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solidFill>
                  <a:schemeClr val="tx1">
                    <a:lumMod val="65000"/>
                  </a:schemeClr>
                </a:solidFill>
              </a:rPr>
              <a:t>Govt</a:t>
            </a:r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 Borrowing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 flipH="1">
            <a:off x="6015058" y="4359457"/>
            <a:ext cx="1129225" cy="0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6015058" y="4360985"/>
            <a:ext cx="0" cy="1004794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6278313" y="4026342"/>
            <a:ext cx="9767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Imports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 flipH="1">
            <a:off x="6358130" y="4662405"/>
            <a:ext cx="786153" cy="0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6372665" y="4662405"/>
            <a:ext cx="0" cy="678035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6394971" y="4787969"/>
            <a:ext cx="9767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Exports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33" name="Straight Arrow Connector 32"/>
          <p:cNvCxnSpPr>
            <a:endCxn id="9" idx="0"/>
          </p:cNvCxnSpPr>
          <p:nvPr/>
        </p:nvCxnSpPr>
        <p:spPr>
          <a:xfrm flipH="1">
            <a:off x="7803790" y="2929938"/>
            <a:ext cx="2360" cy="1207913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6710117" y="3456257"/>
            <a:ext cx="1180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Borrowing &amp; Saving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35" name="Straight Arrow Connector 34"/>
          <p:cNvCxnSpPr>
            <a:stCxn id="4" idx="3"/>
            <a:endCxn id="5" idx="1"/>
          </p:cNvCxnSpPr>
          <p:nvPr/>
        </p:nvCxnSpPr>
        <p:spPr>
          <a:xfrm>
            <a:off x="6159073" y="3427509"/>
            <a:ext cx="3075079" cy="0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6811356" y="3139529"/>
            <a:ext cx="22100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Taxes Net of Subsidies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0766738" y="734097"/>
            <a:ext cx="132652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latin typeface="Calibri" panose="020F0502020204030204" pitchFamily="34" charset="0"/>
              </a:rPr>
              <a:t>J2$</a:t>
            </a:r>
            <a:endParaRPr lang="en-US" sz="6000" dirty="0">
              <a:latin typeface="Calibri" panose="020F0502020204030204" pitchFamily="34" charset="0"/>
            </a:endParaRPr>
          </a:p>
        </p:txBody>
      </p:sp>
      <p:cxnSp>
        <p:nvCxnSpPr>
          <p:cNvPr id="38" name="Straight Connector 37"/>
          <p:cNvCxnSpPr/>
          <p:nvPr/>
        </p:nvCxnSpPr>
        <p:spPr>
          <a:xfrm flipV="1">
            <a:off x="9908806" y="1534175"/>
            <a:ext cx="8917" cy="1681989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endCxn id="6" idx="3"/>
          </p:cNvCxnSpPr>
          <p:nvPr/>
        </p:nvCxnSpPr>
        <p:spPr>
          <a:xfrm flipH="1" flipV="1">
            <a:off x="7572777" y="1550190"/>
            <a:ext cx="2340487" cy="8134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7986887" y="1677027"/>
            <a:ext cx="16951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Factor Payments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955108" y="1201472"/>
            <a:ext cx="13497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Income</a:t>
            </a:r>
            <a:endParaRPr lang="en-US" sz="1600" dirty="0"/>
          </a:p>
        </p:txBody>
      </p:sp>
      <p:sp>
        <p:nvSpPr>
          <p:cNvPr id="42" name="TextBox 41"/>
          <p:cNvSpPr txBox="1"/>
          <p:nvPr/>
        </p:nvSpPr>
        <p:spPr>
          <a:xfrm>
            <a:off x="9917723" y="4718760"/>
            <a:ext cx="9647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Revenue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43" name="Straight Connector 42"/>
          <p:cNvCxnSpPr/>
          <p:nvPr/>
        </p:nvCxnSpPr>
        <p:spPr>
          <a:xfrm>
            <a:off x="7692442" y="5811821"/>
            <a:ext cx="2197146" cy="0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flipV="1">
            <a:off x="9903655" y="3627564"/>
            <a:ext cx="0" cy="2182393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flipV="1">
            <a:off x="9455235" y="3627564"/>
            <a:ext cx="11084" cy="1943473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flipH="1">
            <a:off x="7692444" y="5571036"/>
            <a:ext cx="1774332" cy="20614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8001146" y="5181588"/>
            <a:ext cx="12562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Investment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48" name="Straight Connector 47"/>
          <p:cNvCxnSpPr/>
          <p:nvPr/>
        </p:nvCxnSpPr>
        <p:spPr>
          <a:xfrm flipV="1">
            <a:off x="9455235" y="2575995"/>
            <a:ext cx="11084" cy="640170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>
            <a:endCxn id="8" idx="3"/>
          </p:cNvCxnSpPr>
          <p:nvPr/>
        </p:nvCxnSpPr>
        <p:spPr>
          <a:xfrm flipH="1">
            <a:off x="8263695" y="2560320"/>
            <a:ext cx="1191540" cy="15675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8785517" y="2004749"/>
            <a:ext cx="1180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Borrowing &amp; Saving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51" name="Straight Connector 50"/>
          <p:cNvCxnSpPr>
            <a:stCxn id="9" idx="3"/>
          </p:cNvCxnSpPr>
          <p:nvPr/>
        </p:nvCxnSpPr>
        <p:spPr>
          <a:xfrm flipV="1">
            <a:off x="8463296" y="4473526"/>
            <a:ext cx="172570" cy="18268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flipV="1">
            <a:off x="8667108" y="1530705"/>
            <a:ext cx="40457" cy="2933469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2975021" y="217792"/>
            <a:ext cx="625913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Circular Flow Chart of the </a:t>
            </a:r>
            <a:r>
              <a:rPr lang="en-US" sz="2400" b="1" dirty="0" err="1" smtClean="0">
                <a:solidFill>
                  <a:srgbClr val="FFFF00"/>
                </a:solidFill>
              </a:rPr>
              <a:t>Macroeconomy</a:t>
            </a:r>
            <a:endParaRPr lang="en-US" sz="2400" b="1" dirty="0" smtClean="0">
              <a:solidFill>
                <a:srgbClr val="FFFF00"/>
              </a:solidFill>
            </a:endParaRPr>
          </a:p>
          <a:p>
            <a:pPr algn="ctr"/>
            <a:r>
              <a:rPr lang="en-US" sz="2000" dirty="0" smtClean="0"/>
              <a:t>A Traditional View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09248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40159" y="3206839"/>
            <a:ext cx="1481070" cy="40011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</a:rPr>
              <a:t>Households</a:t>
            </a:r>
            <a:endParaRPr lang="en-US" sz="2000" dirty="0">
              <a:solidFill>
                <a:srgbClr val="FFFF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21311" y="3227454"/>
            <a:ext cx="1637762" cy="400110"/>
          </a:xfrm>
          <a:prstGeom prst="rect">
            <a:avLst/>
          </a:prstGeom>
          <a:noFill/>
          <a:ln w="19050">
            <a:solidFill>
              <a:schemeClr val="tx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tx1">
                    <a:lumMod val="65000"/>
                  </a:schemeClr>
                </a:solidFill>
              </a:rPr>
              <a:t>Government</a:t>
            </a:r>
            <a:endParaRPr lang="en-US" sz="2000" dirty="0">
              <a:solidFill>
                <a:schemeClr val="tx1">
                  <a:lumMod val="6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234152" y="3227454"/>
            <a:ext cx="927278" cy="400110"/>
          </a:xfrm>
          <a:prstGeom prst="rect">
            <a:avLst/>
          </a:prstGeom>
          <a:noFill/>
          <a:ln w="19050">
            <a:solidFill>
              <a:schemeClr val="tx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tx1">
                    <a:lumMod val="65000"/>
                  </a:schemeClr>
                </a:solidFill>
              </a:rPr>
              <a:t>Firms</a:t>
            </a:r>
            <a:endParaRPr lang="en-US" sz="2000" dirty="0">
              <a:solidFill>
                <a:schemeClr val="tx1">
                  <a:lumMod val="6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495541" y="1350135"/>
            <a:ext cx="4077236" cy="40011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Markets for Factors of Production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3615206" y="5340440"/>
            <a:ext cx="4077236" cy="64633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800" dirty="0" smtClean="0"/>
          </a:p>
          <a:p>
            <a:pPr algn="ctr"/>
            <a:r>
              <a:rPr lang="en-US" sz="2000" dirty="0" smtClean="0"/>
              <a:t>Market for Goods &amp; Services</a:t>
            </a:r>
          </a:p>
          <a:p>
            <a:pPr algn="ctr"/>
            <a:endParaRPr lang="en-US" sz="800" dirty="0"/>
          </a:p>
        </p:txBody>
      </p:sp>
      <p:sp>
        <p:nvSpPr>
          <p:cNvPr id="8" name="TextBox 7"/>
          <p:cNvSpPr txBox="1"/>
          <p:nvPr/>
        </p:nvSpPr>
        <p:spPr>
          <a:xfrm>
            <a:off x="6765163" y="2222052"/>
            <a:ext cx="1498532" cy="70788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Financial Markets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7144283" y="4137851"/>
            <a:ext cx="1319013" cy="707886"/>
          </a:xfrm>
          <a:prstGeom prst="rect">
            <a:avLst/>
          </a:prstGeom>
          <a:noFill/>
          <a:ln w="19050">
            <a:solidFill>
              <a:schemeClr val="tx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tx1">
                    <a:lumMod val="65000"/>
                  </a:schemeClr>
                </a:solidFill>
              </a:rPr>
              <a:t>Rest of the World</a:t>
            </a:r>
            <a:endParaRPr lang="en-US" sz="20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10" name="Straight Connector 9"/>
          <p:cNvCxnSpPr>
            <a:stCxn id="6" idx="1"/>
          </p:cNvCxnSpPr>
          <p:nvPr/>
        </p:nvCxnSpPr>
        <p:spPr>
          <a:xfrm flipH="1" flipV="1">
            <a:off x="1764406" y="1545465"/>
            <a:ext cx="1731135" cy="472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1758462" y="1547446"/>
            <a:ext cx="5944" cy="1659393"/>
          </a:xfrm>
          <a:prstGeom prst="straightConnector1">
            <a:avLst/>
          </a:prstGeom>
          <a:ln w="19050">
            <a:solidFill>
              <a:schemeClr val="tx1"/>
            </a:solidFill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7" idx="1"/>
          </p:cNvCxnSpPr>
          <p:nvPr/>
        </p:nvCxnSpPr>
        <p:spPr>
          <a:xfrm flipH="1">
            <a:off x="1758462" y="5663606"/>
            <a:ext cx="1856744" cy="0"/>
          </a:xfrm>
          <a:prstGeom prst="line">
            <a:avLst/>
          </a:prstGeom>
          <a:ln w="19050">
            <a:solidFill>
              <a:schemeClr val="tx1"/>
            </a:solidFill>
            <a:headEnd type="triangle" w="lg" len="lg"/>
            <a:tailEnd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1758462" y="3606950"/>
            <a:ext cx="0" cy="2056656"/>
          </a:xfrm>
          <a:prstGeom prst="straightConnector1">
            <a:avLst/>
          </a:prstGeom>
          <a:ln w="1905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8" idx="1"/>
          </p:cNvCxnSpPr>
          <p:nvPr/>
        </p:nvCxnSpPr>
        <p:spPr>
          <a:xfrm flipH="1" flipV="1">
            <a:off x="2307103" y="2546253"/>
            <a:ext cx="4458060" cy="29742"/>
          </a:xfrm>
          <a:prstGeom prst="straightConnector1">
            <a:avLst/>
          </a:prstGeom>
          <a:ln w="19050">
            <a:solidFill>
              <a:schemeClr val="tx1"/>
            </a:solidFill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2307102" y="2560320"/>
            <a:ext cx="0" cy="667134"/>
          </a:xfrm>
          <a:prstGeom prst="straightConnector1">
            <a:avLst/>
          </a:prstGeom>
          <a:ln w="19050">
            <a:solidFill>
              <a:schemeClr val="tx1"/>
            </a:solidFill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913206" y="2222052"/>
            <a:ext cx="27747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Private Saving &amp; Borrowing</a:t>
            </a:r>
            <a:endParaRPr lang="en-US" sz="1600" dirty="0"/>
          </a:p>
        </p:txBody>
      </p:sp>
      <p:cxnSp>
        <p:nvCxnSpPr>
          <p:cNvPr id="17" name="Straight Connector 16"/>
          <p:cNvCxnSpPr>
            <a:stCxn id="3" idx="3"/>
            <a:endCxn id="4" idx="1"/>
          </p:cNvCxnSpPr>
          <p:nvPr/>
        </p:nvCxnSpPr>
        <p:spPr>
          <a:xfrm>
            <a:off x="2421229" y="3406894"/>
            <a:ext cx="2100082" cy="20615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755288" y="3132253"/>
            <a:ext cx="15669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Taxes Net of Transfer </a:t>
            </a:r>
            <a:r>
              <a:rPr lang="en-US" sz="1600" dirty="0" err="1" smtClean="0">
                <a:solidFill>
                  <a:schemeClr val="tx1">
                    <a:lumMod val="65000"/>
                  </a:schemeClr>
                </a:solidFill>
              </a:rPr>
              <a:t>Pmts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921477" y="5253096"/>
            <a:ext cx="14116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Consumption</a:t>
            </a:r>
            <a:endParaRPr lang="en-US" sz="1600" dirty="0"/>
          </a:p>
        </p:txBody>
      </p:sp>
      <p:cxnSp>
        <p:nvCxnSpPr>
          <p:cNvPr id="20" name="Straight Connector 19"/>
          <p:cNvCxnSpPr>
            <a:stCxn id="4" idx="2"/>
          </p:cNvCxnSpPr>
          <p:nvPr/>
        </p:nvCxnSpPr>
        <p:spPr>
          <a:xfrm>
            <a:off x="5340192" y="3627564"/>
            <a:ext cx="0" cy="1712876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4199053" y="4076099"/>
            <a:ext cx="11604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 smtClean="0">
                <a:solidFill>
                  <a:schemeClr val="tx1">
                    <a:lumMod val="65000"/>
                  </a:schemeClr>
                </a:solidFill>
              </a:rPr>
              <a:t>Govt</a:t>
            </a:r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   Purchases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22" name="Straight Arrow Connector 21"/>
          <p:cNvCxnSpPr>
            <a:stCxn id="4" idx="0"/>
          </p:cNvCxnSpPr>
          <p:nvPr/>
        </p:nvCxnSpPr>
        <p:spPr>
          <a:xfrm flipV="1">
            <a:off x="5340192" y="1750245"/>
            <a:ext cx="0" cy="1477209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5340192" y="1906697"/>
            <a:ext cx="13497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Factor </a:t>
            </a:r>
            <a:r>
              <a:rPr lang="en-US" sz="1600" dirty="0" err="1" smtClean="0">
                <a:solidFill>
                  <a:schemeClr val="tx1">
                    <a:lumMod val="65000"/>
                  </a:schemeClr>
                </a:solidFill>
              </a:rPr>
              <a:t>Pmts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 flipH="1">
            <a:off x="5767754" y="2813538"/>
            <a:ext cx="997410" cy="0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5767754" y="2813538"/>
            <a:ext cx="0" cy="413916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848327" y="2877610"/>
            <a:ext cx="17244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solidFill>
                  <a:schemeClr val="tx1">
                    <a:lumMod val="65000"/>
                  </a:schemeClr>
                </a:solidFill>
              </a:rPr>
              <a:t>Govt</a:t>
            </a:r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 Borrowing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 flipH="1">
            <a:off x="6015058" y="4359457"/>
            <a:ext cx="1129225" cy="0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6015058" y="4360985"/>
            <a:ext cx="0" cy="1004794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6278313" y="4026342"/>
            <a:ext cx="9767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Imports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 flipH="1">
            <a:off x="6358130" y="4662405"/>
            <a:ext cx="786153" cy="0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6372665" y="4662405"/>
            <a:ext cx="0" cy="678035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6394971" y="4787969"/>
            <a:ext cx="9767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Exports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33" name="Straight Arrow Connector 32"/>
          <p:cNvCxnSpPr>
            <a:endCxn id="9" idx="0"/>
          </p:cNvCxnSpPr>
          <p:nvPr/>
        </p:nvCxnSpPr>
        <p:spPr>
          <a:xfrm flipH="1">
            <a:off x="7803790" y="2929938"/>
            <a:ext cx="2360" cy="1207913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6710117" y="3456257"/>
            <a:ext cx="1180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Borrowing &amp; Saving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35" name="Straight Arrow Connector 34"/>
          <p:cNvCxnSpPr>
            <a:stCxn id="4" idx="3"/>
            <a:endCxn id="5" idx="1"/>
          </p:cNvCxnSpPr>
          <p:nvPr/>
        </p:nvCxnSpPr>
        <p:spPr>
          <a:xfrm>
            <a:off x="6159073" y="3427509"/>
            <a:ext cx="3075079" cy="0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6811356" y="3139529"/>
            <a:ext cx="22100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Taxes Net of Subsidies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0766738" y="734097"/>
            <a:ext cx="132652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latin typeface="Calibri" panose="020F0502020204030204" pitchFamily="34" charset="0"/>
              </a:rPr>
              <a:t>J2$</a:t>
            </a:r>
            <a:endParaRPr lang="en-US" sz="6000" dirty="0">
              <a:latin typeface="Calibri" panose="020F0502020204030204" pitchFamily="34" charset="0"/>
            </a:endParaRPr>
          </a:p>
        </p:txBody>
      </p:sp>
      <p:cxnSp>
        <p:nvCxnSpPr>
          <p:cNvPr id="38" name="Straight Connector 37"/>
          <p:cNvCxnSpPr/>
          <p:nvPr/>
        </p:nvCxnSpPr>
        <p:spPr>
          <a:xfrm flipV="1">
            <a:off x="9908806" y="1534175"/>
            <a:ext cx="8917" cy="1681989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endCxn id="6" idx="3"/>
          </p:cNvCxnSpPr>
          <p:nvPr/>
        </p:nvCxnSpPr>
        <p:spPr>
          <a:xfrm flipH="1" flipV="1">
            <a:off x="7572777" y="1550190"/>
            <a:ext cx="2340487" cy="8134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7986887" y="1677027"/>
            <a:ext cx="16951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Factor Payments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955108" y="1201472"/>
            <a:ext cx="13497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Income</a:t>
            </a:r>
            <a:endParaRPr lang="en-US" sz="1600" dirty="0"/>
          </a:p>
        </p:txBody>
      </p:sp>
      <p:sp>
        <p:nvSpPr>
          <p:cNvPr id="42" name="TextBox 41"/>
          <p:cNvSpPr txBox="1"/>
          <p:nvPr/>
        </p:nvSpPr>
        <p:spPr>
          <a:xfrm>
            <a:off x="9917723" y="4718760"/>
            <a:ext cx="9647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Revenue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43" name="Straight Connector 42"/>
          <p:cNvCxnSpPr/>
          <p:nvPr/>
        </p:nvCxnSpPr>
        <p:spPr>
          <a:xfrm>
            <a:off x="7692442" y="5811821"/>
            <a:ext cx="2197146" cy="0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flipV="1">
            <a:off x="9903655" y="3627564"/>
            <a:ext cx="0" cy="2182393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flipV="1">
            <a:off x="9455235" y="3627564"/>
            <a:ext cx="11084" cy="1943473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flipH="1">
            <a:off x="7692444" y="5571036"/>
            <a:ext cx="1774332" cy="20614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8001146" y="5181588"/>
            <a:ext cx="12562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Investment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48" name="Straight Connector 47"/>
          <p:cNvCxnSpPr/>
          <p:nvPr/>
        </p:nvCxnSpPr>
        <p:spPr>
          <a:xfrm flipV="1">
            <a:off x="9455235" y="2575995"/>
            <a:ext cx="11084" cy="640170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>
            <a:endCxn id="8" idx="3"/>
          </p:cNvCxnSpPr>
          <p:nvPr/>
        </p:nvCxnSpPr>
        <p:spPr>
          <a:xfrm flipH="1">
            <a:off x="8263695" y="2560320"/>
            <a:ext cx="1191540" cy="15675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8785517" y="2004749"/>
            <a:ext cx="1180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Borrowing &amp; Saving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51" name="Straight Connector 50"/>
          <p:cNvCxnSpPr>
            <a:stCxn id="9" idx="3"/>
          </p:cNvCxnSpPr>
          <p:nvPr/>
        </p:nvCxnSpPr>
        <p:spPr>
          <a:xfrm flipV="1">
            <a:off x="8463296" y="4473526"/>
            <a:ext cx="172570" cy="18268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flipV="1">
            <a:off x="8667108" y="1530705"/>
            <a:ext cx="40457" cy="2933469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2975021" y="217792"/>
            <a:ext cx="625913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Circular Flow Chart of the </a:t>
            </a:r>
            <a:r>
              <a:rPr lang="en-US" sz="2400" b="1" dirty="0" err="1" smtClean="0">
                <a:solidFill>
                  <a:srgbClr val="FFFF00"/>
                </a:solidFill>
              </a:rPr>
              <a:t>Macroeconomy</a:t>
            </a:r>
            <a:endParaRPr lang="en-US" sz="2400" b="1" dirty="0" smtClean="0">
              <a:solidFill>
                <a:srgbClr val="FFFF00"/>
              </a:solidFill>
            </a:endParaRPr>
          </a:p>
          <a:p>
            <a:pPr algn="ctr"/>
            <a:r>
              <a:rPr lang="en-US" sz="2000" dirty="0" smtClean="0"/>
              <a:t>A Traditional View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81194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40159" y="3206839"/>
            <a:ext cx="1481070" cy="40011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</a:rPr>
              <a:t>Households</a:t>
            </a:r>
            <a:endParaRPr lang="en-US" sz="2000" dirty="0">
              <a:solidFill>
                <a:srgbClr val="FFFF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21311" y="3227454"/>
            <a:ext cx="1637762" cy="40011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Government</a:t>
            </a:r>
            <a:endParaRPr lang="en-US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9234152" y="3227454"/>
            <a:ext cx="927278" cy="400110"/>
          </a:xfrm>
          <a:prstGeom prst="rect">
            <a:avLst/>
          </a:prstGeom>
          <a:noFill/>
          <a:ln w="19050">
            <a:solidFill>
              <a:schemeClr val="tx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tx1">
                    <a:lumMod val="65000"/>
                  </a:schemeClr>
                </a:solidFill>
              </a:rPr>
              <a:t>Firms</a:t>
            </a:r>
            <a:endParaRPr lang="en-US" sz="2000" dirty="0">
              <a:solidFill>
                <a:schemeClr val="tx1">
                  <a:lumMod val="6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495541" y="1350135"/>
            <a:ext cx="4077236" cy="40011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Markets for Factors of Production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3615206" y="5340440"/>
            <a:ext cx="4077236" cy="64633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800" dirty="0" smtClean="0"/>
          </a:p>
          <a:p>
            <a:pPr algn="ctr"/>
            <a:r>
              <a:rPr lang="en-US" sz="2000" dirty="0" smtClean="0"/>
              <a:t>Market for Goods &amp; Services</a:t>
            </a:r>
          </a:p>
          <a:p>
            <a:pPr algn="ctr"/>
            <a:endParaRPr lang="en-US" sz="800" dirty="0"/>
          </a:p>
        </p:txBody>
      </p:sp>
      <p:sp>
        <p:nvSpPr>
          <p:cNvPr id="8" name="TextBox 7"/>
          <p:cNvSpPr txBox="1"/>
          <p:nvPr/>
        </p:nvSpPr>
        <p:spPr>
          <a:xfrm>
            <a:off x="6765163" y="2222052"/>
            <a:ext cx="1498532" cy="70788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Financial Markets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7144283" y="4137851"/>
            <a:ext cx="1319013" cy="707886"/>
          </a:xfrm>
          <a:prstGeom prst="rect">
            <a:avLst/>
          </a:prstGeom>
          <a:noFill/>
          <a:ln w="19050">
            <a:solidFill>
              <a:schemeClr val="tx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tx1">
                    <a:lumMod val="65000"/>
                  </a:schemeClr>
                </a:solidFill>
              </a:rPr>
              <a:t>Rest of the World</a:t>
            </a:r>
            <a:endParaRPr lang="en-US" sz="20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10" name="Straight Connector 9"/>
          <p:cNvCxnSpPr>
            <a:stCxn id="6" idx="1"/>
          </p:cNvCxnSpPr>
          <p:nvPr/>
        </p:nvCxnSpPr>
        <p:spPr>
          <a:xfrm flipH="1" flipV="1">
            <a:off x="1764406" y="1545465"/>
            <a:ext cx="1731135" cy="472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1758462" y="1547446"/>
            <a:ext cx="5944" cy="1659393"/>
          </a:xfrm>
          <a:prstGeom prst="straightConnector1">
            <a:avLst/>
          </a:prstGeom>
          <a:ln w="19050">
            <a:solidFill>
              <a:schemeClr val="tx1"/>
            </a:solidFill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7" idx="1"/>
          </p:cNvCxnSpPr>
          <p:nvPr/>
        </p:nvCxnSpPr>
        <p:spPr>
          <a:xfrm flipH="1">
            <a:off x="1758462" y="5663606"/>
            <a:ext cx="1856744" cy="0"/>
          </a:xfrm>
          <a:prstGeom prst="line">
            <a:avLst/>
          </a:prstGeom>
          <a:ln w="19050">
            <a:solidFill>
              <a:schemeClr val="tx1"/>
            </a:solidFill>
            <a:headEnd type="triangle" w="lg" len="lg"/>
            <a:tailEnd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1758462" y="3606950"/>
            <a:ext cx="0" cy="2056656"/>
          </a:xfrm>
          <a:prstGeom prst="straightConnector1">
            <a:avLst/>
          </a:prstGeom>
          <a:ln w="1905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8" idx="1"/>
          </p:cNvCxnSpPr>
          <p:nvPr/>
        </p:nvCxnSpPr>
        <p:spPr>
          <a:xfrm flipH="1" flipV="1">
            <a:off x="2307103" y="2546253"/>
            <a:ext cx="4458060" cy="29742"/>
          </a:xfrm>
          <a:prstGeom prst="straightConnector1">
            <a:avLst/>
          </a:prstGeom>
          <a:ln w="19050">
            <a:solidFill>
              <a:schemeClr val="tx1"/>
            </a:solidFill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2307102" y="2560320"/>
            <a:ext cx="0" cy="667134"/>
          </a:xfrm>
          <a:prstGeom prst="straightConnector1">
            <a:avLst/>
          </a:prstGeom>
          <a:ln w="19050">
            <a:solidFill>
              <a:schemeClr val="tx1"/>
            </a:solidFill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913206" y="2222052"/>
            <a:ext cx="27747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Private Saving &amp; Borrowing</a:t>
            </a:r>
            <a:endParaRPr lang="en-US" sz="1600" dirty="0"/>
          </a:p>
        </p:txBody>
      </p:sp>
      <p:cxnSp>
        <p:nvCxnSpPr>
          <p:cNvPr id="17" name="Straight Connector 16"/>
          <p:cNvCxnSpPr>
            <a:stCxn id="3" idx="3"/>
            <a:endCxn id="4" idx="1"/>
          </p:cNvCxnSpPr>
          <p:nvPr/>
        </p:nvCxnSpPr>
        <p:spPr>
          <a:xfrm>
            <a:off x="2421229" y="3406894"/>
            <a:ext cx="2100082" cy="20615"/>
          </a:xfrm>
          <a:prstGeom prst="line">
            <a:avLst/>
          </a:prstGeom>
          <a:ln w="19050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755288" y="3132253"/>
            <a:ext cx="15669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Taxes Net of Transfer </a:t>
            </a:r>
            <a:r>
              <a:rPr lang="en-US" sz="1600" dirty="0" err="1" smtClean="0"/>
              <a:t>Pmts</a:t>
            </a:r>
            <a:endParaRPr lang="en-US" sz="1600" dirty="0"/>
          </a:p>
        </p:txBody>
      </p:sp>
      <p:sp>
        <p:nvSpPr>
          <p:cNvPr id="19" name="TextBox 18"/>
          <p:cNvSpPr txBox="1"/>
          <p:nvPr/>
        </p:nvSpPr>
        <p:spPr>
          <a:xfrm>
            <a:off x="1921477" y="5253096"/>
            <a:ext cx="14116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Consumption</a:t>
            </a:r>
            <a:endParaRPr lang="en-US" sz="1600" dirty="0"/>
          </a:p>
        </p:txBody>
      </p:sp>
      <p:cxnSp>
        <p:nvCxnSpPr>
          <p:cNvPr id="20" name="Straight Connector 19"/>
          <p:cNvCxnSpPr>
            <a:stCxn id="4" idx="2"/>
          </p:cNvCxnSpPr>
          <p:nvPr/>
        </p:nvCxnSpPr>
        <p:spPr>
          <a:xfrm>
            <a:off x="5340192" y="3627564"/>
            <a:ext cx="0" cy="1712876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4199053" y="4076099"/>
            <a:ext cx="11604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 smtClean="0">
                <a:solidFill>
                  <a:schemeClr val="tx1">
                    <a:lumMod val="65000"/>
                  </a:schemeClr>
                </a:solidFill>
              </a:rPr>
              <a:t>Govt</a:t>
            </a:r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   Purchases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22" name="Straight Arrow Connector 21"/>
          <p:cNvCxnSpPr>
            <a:stCxn id="4" idx="0"/>
          </p:cNvCxnSpPr>
          <p:nvPr/>
        </p:nvCxnSpPr>
        <p:spPr>
          <a:xfrm flipV="1">
            <a:off x="5340192" y="1750245"/>
            <a:ext cx="0" cy="1477209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5340192" y="1906697"/>
            <a:ext cx="13497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Factor </a:t>
            </a:r>
            <a:r>
              <a:rPr lang="en-US" sz="1600" dirty="0" err="1" smtClean="0">
                <a:solidFill>
                  <a:schemeClr val="tx1">
                    <a:lumMod val="65000"/>
                  </a:schemeClr>
                </a:solidFill>
              </a:rPr>
              <a:t>Pmts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 flipH="1">
            <a:off x="5767754" y="2813538"/>
            <a:ext cx="997410" cy="0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5767754" y="2813538"/>
            <a:ext cx="0" cy="413916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848327" y="2877610"/>
            <a:ext cx="17244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solidFill>
                  <a:schemeClr val="tx1">
                    <a:lumMod val="65000"/>
                  </a:schemeClr>
                </a:solidFill>
              </a:rPr>
              <a:t>Govt</a:t>
            </a:r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 Borrowing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 flipH="1">
            <a:off x="6015058" y="4359457"/>
            <a:ext cx="1129225" cy="0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6015058" y="4360985"/>
            <a:ext cx="0" cy="1004794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6278313" y="4026342"/>
            <a:ext cx="9767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Imports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 flipH="1">
            <a:off x="6358130" y="4662405"/>
            <a:ext cx="786153" cy="0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6372665" y="4662405"/>
            <a:ext cx="0" cy="678035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6394971" y="4787969"/>
            <a:ext cx="9767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Exports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33" name="Straight Arrow Connector 32"/>
          <p:cNvCxnSpPr>
            <a:endCxn id="9" idx="0"/>
          </p:cNvCxnSpPr>
          <p:nvPr/>
        </p:nvCxnSpPr>
        <p:spPr>
          <a:xfrm flipH="1">
            <a:off x="7803790" y="2929938"/>
            <a:ext cx="2360" cy="1207913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6710117" y="3456257"/>
            <a:ext cx="1180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Borrowing &amp; Saving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35" name="Straight Arrow Connector 34"/>
          <p:cNvCxnSpPr>
            <a:stCxn id="4" idx="3"/>
            <a:endCxn id="5" idx="1"/>
          </p:cNvCxnSpPr>
          <p:nvPr/>
        </p:nvCxnSpPr>
        <p:spPr>
          <a:xfrm>
            <a:off x="6159073" y="3427509"/>
            <a:ext cx="3075079" cy="0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6811356" y="3139529"/>
            <a:ext cx="22100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Taxes Net of Subsidies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0766738" y="734097"/>
            <a:ext cx="132652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latin typeface="Calibri" panose="020F0502020204030204" pitchFamily="34" charset="0"/>
              </a:rPr>
              <a:t>J2$</a:t>
            </a:r>
            <a:endParaRPr lang="en-US" sz="6000" dirty="0">
              <a:latin typeface="Calibri" panose="020F0502020204030204" pitchFamily="34" charset="0"/>
            </a:endParaRPr>
          </a:p>
        </p:txBody>
      </p:sp>
      <p:cxnSp>
        <p:nvCxnSpPr>
          <p:cNvPr id="38" name="Straight Connector 37"/>
          <p:cNvCxnSpPr/>
          <p:nvPr/>
        </p:nvCxnSpPr>
        <p:spPr>
          <a:xfrm flipV="1">
            <a:off x="9908806" y="1534175"/>
            <a:ext cx="8917" cy="1681989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endCxn id="6" idx="3"/>
          </p:cNvCxnSpPr>
          <p:nvPr/>
        </p:nvCxnSpPr>
        <p:spPr>
          <a:xfrm flipH="1" flipV="1">
            <a:off x="7572777" y="1550190"/>
            <a:ext cx="2340487" cy="8134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7986887" y="1677027"/>
            <a:ext cx="16951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Factor Payments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955108" y="1201472"/>
            <a:ext cx="13497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Income</a:t>
            </a:r>
            <a:endParaRPr lang="en-US" sz="1600" dirty="0"/>
          </a:p>
        </p:txBody>
      </p:sp>
      <p:sp>
        <p:nvSpPr>
          <p:cNvPr id="42" name="TextBox 41"/>
          <p:cNvSpPr txBox="1"/>
          <p:nvPr/>
        </p:nvSpPr>
        <p:spPr>
          <a:xfrm>
            <a:off x="9917723" y="4718760"/>
            <a:ext cx="9647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Revenue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43" name="Straight Connector 42"/>
          <p:cNvCxnSpPr/>
          <p:nvPr/>
        </p:nvCxnSpPr>
        <p:spPr>
          <a:xfrm>
            <a:off x="7692442" y="5811821"/>
            <a:ext cx="2197146" cy="0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flipV="1">
            <a:off x="9903655" y="3627564"/>
            <a:ext cx="0" cy="2182393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flipV="1">
            <a:off x="9455235" y="3627564"/>
            <a:ext cx="11084" cy="1943473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flipH="1">
            <a:off x="7692444" y="5571036"/>
            <a:ext cx="1774332" cy="20614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8001146" y="5181588"/>
            <a:ext cx="12562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Investment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48" name="Straight Connector 47"/>
          <p:cNvCxnSpPr/>
          <p:nvPr/>
        </p:nvCxnSpPr>
        <p:spPr>
          <a:xfrm flipV="1">
            <a:off x="9455235" y="2575995"/>
            <a:ext cx="11084" cy="640170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>
            <a:endCxn id="8" idx="3"/>
          </p:cNvCxnSpPr>
          <p:nvPr/>
        </p:nvCxnSpPr>
        <p:spPr>
          <a:xfrm flipH="1">
            <a:off x="8263695" y="2560320"/>
            <a:ext cx="1191540" cy="15675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8785517" y="2004749"/>
            <a:ext cx="1180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>
                    <a:lumMod val="65000"/>
                  </a:schemeClr>
                </a:solidFill>
              </a:rPr>
              <a:t>Borrowing &amp; Saving</a:t>
            </a:r>
            <a:endParaRPr lang="en-US" sz="1600" dirty="0">
              <a:solidFill>
                <a:schemeClr val="tx1">
                  <a:lumMod val="65000"/>
                </a:schemeClr>
              </a:solidFill>
            </a:endParaRPr>
          </a:p>
        </p:txBody>
      </p:sp>
      <p:cxnSp>
        <p:nvCxnSpPr>
          <p:cNvPr id="51" name="Straight Connector 50"/>
          <p:cNvCxnSpPr>
            <a:stCxn id="9" idx="3"/>
          </p:cNvCxnSpPr>
          <p:nvPr/>
        </p:nvCxnSpPr>
        <p:spPr>
          <a:xfrm flipV="1">
            <a:off x="8463296" y="4473526"/>
            <a:ext cx="172570" cy="18268"/>
          </a:xfrm>
          <a:prstGeom prst="line">
            <a:avLst/>
          </a:prstGeom>
          <a:ln w="19050"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flipV="1">
            <a:off x="8667108" y="1530705"/>
            <a:ext cx="40457" cy="2933469"/>
          </a:xfrm>
          <a:prstGeom prst="straightConnector1">
            <a:avLst/>
          </a:prstGeom>
          <a:ln w="19050">
            <a:solidFill>
              <a:schemeClr val="tx1">
                <a:lumMod val="6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2975021" y="217792"/>
            <a:ext cx="625913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Circular Flow Chart of the </a:t>
            </a:r>
            <a:r>
              <a:rPr lang="en-US" sz="2400" b="1" dirty="0" err="1" smtClean="0">
                <a:solidFill>
                  <a:srgbClr val="FFFF00"/>
                </a:solidFill>
              </a:rPr>
              <a:t>Macroeconomy</a:t>
            </a:r>
            <a:endParaRPr lang="en-US" sz="2400" b="1" dirty="0" smtClean="0">
              <a:solidFill>
                <a:srgbClr val="FFFF00"/>
              </a:solidFill>
            </a:endParaRPr>
          </a:p>
          <a:p>
            <a:pPr algn="ctr"/>
            <a:r>
              <a:rPr lang="en-US" sz="2000" dirty="0" smtClean="0"/>
              <a:t>A Traditional View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6617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1065</TotalTime>
  <Words>1197</Words>
  <Application>Microsoft Office PowerPoint</Application>
  <PresentationFormat>Widescreen</PresentationFormat>
  <Paragraphs>435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Trebuchet MS</vt:lpstr>
      <vt:lpstr>Berlin</vt:lpstr>
      <vt:lpstr>Macroeconomics</vt:lpstr>
      <vt:lpstr>Frederick Soddy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Colby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IV Estimation</dc:title>
  <dc:creator>Michael R. Donihue</dc:creator>
  <cp:lastModifiedBy>Windows User</cp:lastModifiedBy>
  <cp:revision>190</cp:revision>
  <dcterms:created xsi:type="dcterms:W3CDTF">2014-11-21T00:29:46Z</dcterms:created>
  <dcterms:modified xsi:type="dcterms:W3CDTF">2018-02-22T12:07:06Z</dcterms:modified>
</cp:coreProperties>
</file>