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7436-1BD2-8944-84AA-50B1E181D74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05F-69A0-B04F-8466-70C35D88A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7436-1BD2-8944-84AA-50B1E181D74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05F-69A0-B04F-8466-70C35D88A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7436-1BD2-8944-84AA-50B1E181D74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05F-69A0-B04F-8466-70C35D88A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7436-1BD2-8944-84AA-50B1E181D74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05F-69A0-B04F-8466-70C35D88A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7436-1BD2-8944-84AA-50B1E181D74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05F-69A0-B04F-8466-70C35D88A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7436-1BD2-8944-84AA-50B1E181D74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05F-69A0-B04F-8466-70C35D88A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7436-1BD2-8944-84AA-50B1E181D74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05F-69A0-B04F-8466-70C35D88A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7436-1BD2-8944-84AA-50B1E181D74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05F-69A0-B04F-8466-70C35D88A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7436-1BD2-8944-84AA-50B1E181D74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05F-69A0-B04F-8466-70C35D88A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7436-1BD2-8944-84AA-50B1E181D74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05F-69A0-B04F-8466-70C35D88A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7436-1BD2-8944-84AA-50B1E181D74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05F-69A0-B04F-8466-70C35D88A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97436-1BD2-8944-84AA-50B1E181D74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0105F-69A0-B04F-8466-70C35D88A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8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Ostracods</a:t>
            </a:r>
            <a:r>
              <a:rPr lang="en-US" dirty="0" smtClean="0"/>
              <a:t>/Barnacles of Bermuda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Clara Bicher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9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59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9240000">
                    <a:srgbClr val="000000">
                      <a:alpha val="43000"/>
                    </a:srgbClr>
                  </a:outerShdw>
                </a:effectLst>
              </a:rPr>
              <a:t>Miscellaneous</a:t>
            </a:r>
            <a:endParaRPr lang="en-US" b="1" dirty="0">
              <a:solidFill>
                <a:srgbClr val="FFFFFF"/>
              </a:solidFill>
              <a:effectLst>
                <a:outerShdw blurRad="50800" dist="38100" dir="924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59000"/>
            </a:schemeClr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>
                <a:solidFill>
                  <a:srgbClr val="FFFFFF"/>
                </a:solidFill>
                <a:effectLst>
                  <a:outerShdw blurRad="50800" dist="38100" dir="9300000">
                    <a:srgbClr val="000000">
                      <a:alpha val="43000"/>
                    </a:srgbClr>
                  </a:outerShdw>
                </a:effectLst>
              </a:rPr>
              <a:t>Most species are cross-fertilizing hermaphrodites</a:t>
            </a:r>
          </a:p>
          <a:p>
            <a:pPr lvl="1"/>
            <a:r>
              <a:rPr lang="en-US" b="1" dirty="0">
                <a:solidFill>
                  <a:srgbClr val="FFFFFF"/>
                </a:solidFill>
                <a:effectLst>
                  <a:outerShdw blurRad="50800" dist="38100" dir="9300000">
                    <a:srgbClr val="000000">
                      <a:alpha val="43000"/>
                    </a:srgbClr>
                  </a:outerShdw>
                </a:effectLst>
              </a:rPr>
              <a:t>One specimen just has to act as a male &amp; inseminate another that has removed its exoskeleton to lay eggs</a:t>
            </a:r>
          </a:p>
          <a:p>
            <a:pPr lvl="0"/>
            <a:r>
              <a:rPr lang="en-US" b="1" dirty="0">
                <a:solidFill>
                  <a:srgbClr val="FFFFFF"/>
                </a:solidFill>
                <a:effectLst>
                  <a:outerShdw blurRad="50800" dist="38100" dir="9300000">
                    <a:srgbClr val="000000">
                      <a:alpha val="43000"/>
                    </a:srgbClr>
                  </a:outerShdw>
                </a:effectLst>
              </a:rPr>
              <a:t>Can live from 1 to 20 years</a:t>
            </a:r>
          </a:p>
          <a:p>
            <a:pPr lvl="0"/>
            <a:r>
              <a:rPr lang="en-US" b="1" dirty="0">
                <a:solidFill>
                  <a:srgbClr val="FFFFFF"/>
                </a:solidFill>
                <a:effectLst>
                  <a:outerShdw blurRad="50800" dist="38100" dir="9300000">
                    <a:srgbClr val="000000">
                      <a:alpha val="43000"/>
                    </a:srgbClr>
                  </a:outerShdw>
                </a:effectLst>
              </a:rPr>
              <a:t>They feed on plankton and detritus by reaching into the water column with their appendages</a:t>
            </a:r>
          </a:p>
          <a:p>
            <a:pPr lvl="0"/>
            <a:r>
              <a:rPr lang="en-US" b="1" dirty="0">
                <a:solidFill>
                  <a:srgbClr val="FFFFFF"/>
                </a:solidFill>
                <a:effectLst>
                  <a:outerShdw blurRad="50800" dist="38100" dir="9300000">
                    <a:srgbClr val="000000">
                      <a:alpha val="43000"/>
                    </a:srgbClr>
                  </a:outerShdw>
                </a:effectLst>
              </a:rPr>
              <a:t>Most common predators are gastropods, crabs, and shallow-water fish, such as wrasses and parrot fish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barnacles are common in Bermuda?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678396" y="6538119"/>
            <a:ext cx="4040188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199" y="1791691"/>
            <a:ext cx="4645025" cy="4334472"/>
          </a:xfrm>
        </p:spPr>
        <p:txBody>
          <a:bodyPr>
            <a:normAutofit/>
          </a:bodyPr>
          <a:lstStyle/>
          <a:p>
            <a:pPr lvl="0"/>
            <a:r>
              <a:rPr lang="en-US" i="1" dirty="0" err="1"/>
              <a:t>Lepas</a:t>
            </a:r>
            <a:r>
              <a:rPr lang="en-US" i="1" dirty="0"/>
              <a:t> </a:t>
            </a:r>
            <a:r>
              <a:rPr lang="en-US" i="1" dirty="0" err="1" smtClean="0"/>
              <a:t>anatifera</a:t>
            </a:r>
            <a:r>
              <a:rPr lang="en-US" dirty="0" smtClean="0"/>
              <a:t>: </a:t>
            </a:r>
            <a:r>
              <a:rPr lang="en-US" dirty="0"/>
              <a:t>commonly found on drifting objects (wood, bottles, buoys, etc.) </a:t>
            </a:r>
            <a:r>
              <a:rPr lang="en-US" dirty="0" smtClean="0"/>
              <a:t>(see top right)</a:t>
            </a:r>
            <a:endParaRPr lang="en-US" dirty="0"/>
          </a:p>
          <a:p>
            <a:pPr lvl="0"/>
            <a:r>
              <a:rPr lang="en-US" i="1" dirty="0"/>
              <a:t>L. </a:t>
            </a:r>
            <a:r>
              <a:rPr lang="en-US" i="1" dirty="0" err="1"/>
              <a:t>pectinata</a:t>
            </a:r>
            <a:r>
              <a:rPr lang="en-US" dirty="0"/>
              <a:t>: the most common goose barnacle on </a:t>
            </a:r>
            <a:r>
              <a:rPr lang="en-US" i="1" dirty="0" err="1"/>
              <a:t>Sargassum</a:t>
            </a:r>
            <a:endParaRPr lang="en-US" dirty="0"/>
          </a:p>
          <a:p>
            <a:pPr lvl="0"/>
            <a:r>
              <a:rPr lang="en-US" i="1" dirty="0" err="1"/>
              <a:t>Chthamalus</a:t>
            </a:r>
            <a:r>
              <a:rPr lang="en-US" i="1" dirty="0"/>
              <a:t> </a:t>
            </a:r>
            <a:r>
              <a:rPr lang="en-US" i="1" dirty="0" err="1"/>
              <a:t>angustitergum</a:t>
            </a:r>
            <a:r>
              <a:rPr lang="en-US" i="1" dirty="0"/>
              <a:t> </a:t>
            </a:r>
            <a:r>
              <a:rPr lang="en-US" i="1" dirty="0" err="1"/>
              <a:t>thompsoni</a:t>
            </a:r>
            <a:r>
              <a:rPr lang="en-US" dirty="0"/>
              <a:t>: one of the commonest intertidal species; possibly a recent </a:t>
            </a:r>
            <a:r>
              <a:rPr lang="en-US" dirty="0" smtClean="0"/>
              <a:t>immigrant (see bottom right)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9580" y="1417638"/>
            <a:ext cx="2737220" cy="25863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800px-Chthamalus_stellatus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-13436" r="-13436"/>
          <a:stretch>
            <a:fillRect/>
          </a:stretch>
        </p:blipFill>
        <p:spPr>
          <a:xfrm>
            <a:off x="5102225" y="4415631"/>
            <a:ext cx="4041775" cy="2122488"/>
          </a:xfrm>
        </p:spPr>
      </p:pic>
      <p:pic>
        <p:nvPicPr>
          <p:cNvPr id="8" name="Picture 7" descr="635px-Lepas_anatifer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580" y="1417638"/>
            <a:ext cx="2737220" cy="25863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Used: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Marine Fauna and Flora of Bermuda: A Systematic Guide to the Identification of Marine Organisms, edited by Wolfgang </a:t>
            </a:r>
            <a:r>
              <a:rPr lang="en-US" dirty="0" err="1"/>
              <a:t>Sterrer</a:t>
            </a:r>
            <a:endParaRPr lang="en-US" dirty="0"/>
          </a:p>
          <a:p>
            <a:r>
              <a:rPr lang="en-US" dirty="0" err="1"/>
              <a:t>http://www.ucmp.berkeley.edu/arthropoda/crustacea/maxillopoda/ostracoda.html</a:t>
            </a:r>
            <a:endParaRPr lang="en-US" dirty="0"/>
          </a:p>
          <a:p>
            <a:r>
              <a:rPr lang="en-US" dirty="0" err="1"/>
              <a:t>http://www.neotropical-paleobioindicators.com/?page_id</a:t>
            </a:r>
            <a:r>
              <a:rPr lang="en-US" dirty="0"/>
              <a:t>=326</a:t>
            </a:r>
          </a:p>
          <a:p>
            <a:r>
              <a:rPr lang="en-US" dirty="0" err="1"/>
              <a:t>http://www.buildingthepride.com/faculty/microaquarium/Crustaceans.htm</a:t>
            </a:r>
            <a:endParaRPr lang="en-US" dirty="0"/>
          </a:p>
          <a:p>
            <a:r>
              <a:rPr lang="en-US" dirty="0"/>
              <a:t>http://ketenewplymouth.peoplesnetworknz.info/site/images/show/4382-brown-barnacle</a:t>
            </a:r>
          </a:p>
          <a:p>
            <a:r>
              <a:rPr lang="en-US" dirty="0"/>
              <a:t>http://</a:t>
            </a:r>
            <a:r>
              <a:rPr lang="en-US" dirty="0" err="1"/>
              <a:t>en.wikipedia.org/wiki/Lepas_anatifera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en.wikipedia.org/wiki/Chthamalus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3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</a:t>
            </a:r>
            <a:r>
              <a:rPr lang="en-US" i="1" dirty="0" smtClean="0">
                <a:solidFill>
                  <a:schemeClr val="bg1"/>
                </a:solidFill>
              </a:rPr>
              <a:t>is</a:t>
            </a:r>
            <a:r>
              <a:rPr lang="en-US" dirty="0" smtClean="0">
                <a:solidFill>
                  <a:schemeClr val="bg1"/>
                </a:solidFill>
              </a:rPr>
              <a:t> an </a:t>
            </a:r>
            <a:r>
              <a:rPr lang="en-US" dirty="0" err="1" smtClean="0">
                <a:solidFill>
                  <a:schemeClr val="bg1"/>
                </a:solidFill>
              </a:rPr>
              <a:t>ostracod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47333"/>
            <a:ext cx="4038600" cy="4525963"/>
          </a:xfrm>
          <a:solidFill>
            <a:schemeClr val="tx1">
              <a:alpha val="30000"/>
            </a:schemeClr>
          </a:solidFill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A.k.a. “mussel shrimp</a:t>
            </a:r>
            <a:r>
              <a:rPr lang="en-US" dirty="0" smtClean="0">
                <a:solidFill>
                  <a:srgbClr val="FFFFFF"/>
                </a:solidFill>
              </a:rPr>
              <a:t>”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Kingdom </a:t>
            </a:r>
            <a:r>
              <a:rPr lang="en-US" dirty="0" err="1">
                <a:solidFill>
                  <a:srgbClr val="FFFFFF"/>
                </a:solidFill>
              </a:rPr>
              <a:t>Animalia</a:t>
            </a:r>
            <a:r>
              <a:rPr lang="en-US" dirty="0">
                <a:solidFill>
                  <a:srgbClr val="FFFFFF"/>
                </a:solidFill>
              </a:rPr>
              <a:t>, Subkingdom </a:t>
            </a:r>
            <a:r>
              <a:rPr lang="en-US" dirty="0" err="1">
                <a:solidFill>
                  <a:srgbClr val="FFFFFF"/>
                </a:solidFill>
              </a:rPr>
              <a:t>Metazoa</a:t>
            </a:r>
            <a:r>
              <a:rPr lang="en-US" dirty="0">
                <a:solidFill>
                  <a:srgbClr val="FFFFFF"/>
                </a:solidFill>
              </a:rPr>
              <a:t>, Phylum </a:t>
            </a:r>
            <a:r>
              <a:rPr lang="en-US" dirty="0" err="1">
                <a:solidFill>
                  <a:srgbClr val="FFFFFF"/>
                </a:solidFill>
              </a:rPr>
              <a:t>Arthropoda</a:t>
            </a:r>
            <a:r>
              <a:rPr lang="en-US" dirty="0">
                <a:solidFill>
                  <a:srgbClr val="FFFFFF"/>
                </a:solidFill>
              </a:rPr>
              <a:t>, Subphylum </a:t>
            </a:r>
            <a:r>
              <a:rPr lang="en-US" dirty="0" err="1">
                <a:solidFill>
                  <a:srgbClr val="FFFFFF"/>
                </a:solidFill>
              </a:rPr>
              <a:t>Crustacea</a:t>
            </a:r>
            <a:r>
              <a:rPr lang="en-US" dirty="0">
                <a:solidFill>
                  <a:srgbClr val="FFFFFF"/>
                </a:solidFill>
              </a:rPr>
              <a:t>, Class </a:t>
            </a:r>
            <a:r>
              <a:rPr lang="en-US" dirty="0" err="1">
                <a:solidFill>
                  <a:srgbClr val="FFFFFF"/>
                </a:solidFill>
              </a:rPr>
              <a:t>Ostrocoda</a:t>
            </a:r>
            <a:endParaRPr lang="en-US" dirty="0">
              <a:solidFill>
                <a:srgbClr val="FFFFFF"/>
              </a:solidFill>
            </a:endParaRPr>
          </a:p>
          <a:p>
            <a:pPr lvl="0"/>
            <a:r>
              <a:rPr lang="en-US" dirty="0">
                <a:solidFill>
                  <a:srgbClr val="FFFFFF"/>
                </a:solidFill>
              </a:rPr>
              <a:t>Tiny crustaceans with a </a:t>
            </a:r>
            <a:r>
              <a:rPr lang="en-US" dirty="0" err="1">
                <a:solidFill>
                  <a:srgbClr val="FFFFFF"/>
                </a:solidFill>
              </a:rPr>
              <a:t>bivalved</a:t>
            </a:r>
            <a:r>
              <a:rPr lang="en-US" dirty="0">
                <a:solidFill>
                  <a:srgbClr val="FFFFFF"/>
                </a:solidFill>
              </a:rPr>
              <a:t> carapace and an </a:t>
            </a:r>
            <a:r>
              <a:rPr lang="en-US" dirty="0" err="1">
                <a:solidFill>
                  <a:srgbClr val="FFFFFF"/>
                </a:solidFill>
              </a:rPr>
              <a:t>unsegmented</a:t>
            </a:r>
            <a:r>
              <a:rPr lang="en-US" dirty="0">
                <a:solidFill>
                  <a:srgbClr val="FFFFFF"/>
                </a:solidFill>
              </a:rPr>
              <a:t> body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7333"/>
            <a:ext cx="4038600" cy="4525963"/>
          </a:xfrm>
          <a:solidFill>
            <a:schemeClr val="tx1">
              <a:alpha val="30000"/>
            </a:schemeClr>
          </a:solidFill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Has 5-7 pairs of appendages that can be drawn in completely inside the carapace when the valves are closed by an adductor muscle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Have diverse eating habits: some scavenge for dead plants or animals &amp; some eat living plants and animals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Their main predators are fish and other invertebrates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3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Characteristics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tx1">
              <a:alpha val="30000"/>
            </a:schemeClr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Carapaces are usually 0.5-20 mm long; they are shed with each molt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Dull colors:</a:t>
            </a:r>
            <a:r>
              <a:rPr lang="en-US" dirty="0" smtClean="0">
                <a:solidFill>
                  <a:srgbClr val="FFFFFF"/>
                </a:solidFill>
              </a:rPr>
              <a:t> brown</a:t>
            </a:r>
            <a:r>
              <a:rPr lang="en-US" dirty="0">
                <a:solidFill>
                  <a:srgbClr val="FFFFFF"/>
                </a:solidFill>
              </a:rPr>
              <a:t>, occasionally yellow or red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Moves by </a:t>
            </a:r>
            <a:r>
              <a:rPr lang="en-US" dirty="0">
                <a:solidFill>
                  <a:srgbClr val="FFFFFF"/>
                </a:solidFill>
              </a:rPr>
              <a:t>jerky swimming, or scuttling and plowing over &amp; through the sediment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The </a:t>
            </a:r>
            <a:r>
              <a:rPr lang="en-US" dirty="0" err="1">
                <a:solidFill>
                  <a:srgbClr val="FFFFFF"/>
                </a:solidFill>
              </a:rPr>
              <a:t>ostracods</a:t>
            </a:r>
            <a:r>
              <a:rPr lang="en-US" dirty="0">
                <a:solidFill>
                  <a:srgbClr val="FFFFFF"/>
                </a:solidFill>
              </a:rPr>
              <a:t> of Bermuda are relatively unknown, compared to other crustacean groups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Of over 2000 described living species of </a:t>
            </a:r>
            <a:r>
              <a:rPr lang="en-US" dirty="0" err="1">
                <a:solidFill>
                  <a:srgbClr val="FFFFFF"/>
                </a:solidFill>
              </a:rPr>
              <a:t>ostracods</a:t>
            </a:r>
            <a:r>
              <a:rPr lang="en-US" dirty="0">
                <a:solidFill>
                  <a:srgbClr val="FFFFFF"/>
                </a:solidFill>
              </a:rPr>
              <a:t>, at least 120 are known to occur in the waters of Bermuda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3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Occurrence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30000"/>
            </a:schemeClr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Marine and freshwater—only a few species inhabit moist terrestrial areas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Marine species live in or on all types of substrates—mud, sand, vegetation, and hard bottom—at abyssal to intertidal depths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Depending on the species and whether or not the carapaces are strongly calcified (lest they break down), living animals may be more abundant than empty </a:t>
            </a:r>
            <a:r>
              <a:rPr lang="en-US" dirty="0" smtClean="0">
                <a:solidFill>
                  <a:srgbClr val="FFFFFF"/>
                </a:solidFill>
              </a:rPr>
              <a:t>shells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An </a:t>
            </a:r>
            <a:r>
              <a:rPr lang="en-US" dirty="0" err="1" smtClean="0">
                <a:solidFill>
                  <a:srgbClr val="FFFFFF"/>
                </a:solidFill>
              </a:rPr>
              <a:t>ostracod</a:t>
            </a:r>
            <a:r>
              <a:rPr lang="en-US" dirty="0" smtClean="0">
                <a:solidFill>
                  <a:srgbClr val="FFFFFF"/>
                </a:solidFill>
              </a:rPr>
              <a:t> can live for several years at best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3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Identification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6667"/>
            <a:ext cx="8229600" cy="4525963"/>
          </a:xfrm>
          <a:solidFill>
            <a:schemeClr val="tx1">
              <a:alpha val="30000"/>
            </a:schemeClr>
          </a:solidFill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Internal examination of the carapace and examination of the </a:t>
            </a:r>
            <a:r>
              <a:rPr lang="en-US" dirty="0" smtClean="0">
                <a:solidFill>
                  <a:srgbClr val="FFFFFF"/>
                </a:solidFill>
              </a:rPr>
              <a:t>appendages </a:t>
            </a:r>
            <a:r>
              <a:rPr lang="en-US" dirty="0">
                <a:solidFill>
                  <a:srgbClr val="FFFFFF"/>
                </a:solidFill>
              </a:rPr>
              <a:t>to determine the </a:t>
            </a:r>
            <a:r>
              <a:rPr lang="en-US" dirty="0" smtClean="0">
                <a:solidFill>
                  <a:srgbClr val="FFFFFF"/>
                </a:solidFill>
              </a:rPr>
              <a:t>species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external </a:t>
            </a:r>
            <a:r>
              <a:rPr lang="en-US" dirty="0">
                <a:solidFill>
                  <a:srgbClr val="FFFFFF"/>
                </a:solidFill>
              </a:rPr>
              <a:t>appearance of the carapace can be used to determine Orders, and many of the Families and </a:t>
            </a:r>
            <a:r>
              <a:rPr lang="en-US" dirty="0" smtClean="0">
                <a:solidFill>
                  <a:srgbClr val="FFFFFF"/>
                </a:solidFill>
              </a:rPr>
              <a:t>Genera of </a:t>
            </a:r>
            <a:r>
              <a:rPr lang="en-US" dirty="0" err="1" smtClean="0">
                <a:solidFill>
                  <a:srgbClr val="FFFFFF"/>
                </a:solidFill>
              </a:rPr>
              <a:t>ostracods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en-US" dirty="0">
                <a:solidFill>
                  <a:srgbClr val="FFFFFF"/>
                </a:solidFill>
              </a:rPr>
              <a:t>Females are more abundant than males, since in many species males die soon after copulation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Bermuda </a:t>
            </a:r>
            <a:r>
              <a:rPr lang="en-US" dirty="0" err="1" smtClean="0"/>
              <a:t>Ostracoda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787467" y="4134470"/>
            <a:ext cx="4040188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199" y="1826481"/>
            <a:ext cx="4187825" cy="4299682"/>
          </a:xfrm>
        </p:spPr>
        <p:txBody>
          <a:bodyPr/>
          <a:lstStyle/>
          <a:p>
            <a:pPr lvl="0"/>
            <a:r>
              <a:rPr lang="en-US" i="1" dirty="0" err="1"/>
              <a:t>Rutiderma</a:t>
            </a:r>
            <a:r>
              <a:rPr lang="en-US" i="1" dirty="0"/>
              <a:t> </a:t>
            </a:r>
            <a:r>
              <a:rPr lang="en-US" i="1" dirty="0" err="1"/>
              <a:t>sterreri</a:t>
            </a:r>
            <a:r>
              <a:rPr lang="en-US" dirty="0"/>
              <a:t>: lives on algae, sea grasses and sediments; common </a:t>
            </a:r>
            <a:r>
              <a:rPr lang="en-US" dirty="0" smtClean="0"/>
              <a:t>(see top right)</a:t>
            </a:r>
            <a:endParaRPr lang="en-US" dirty="0"/>
          </a:p>
          <a:p>
            <a:pPr lvl="0"/>
            <a:r>
              <a:rPr lang="en-US" i="1" dirty="0" err="1"/>
              <a:t>Cytherella</a:t>
            </a:r>
            <a:r>
              <a:rPr lang="en-US" i="1" dirty="0"/>
              <a:t> </a:t>
            </a:r>
            <a:r>
              <a:rPr lang="en-US" i="1" dirty="0" err="1"/>
              <a:t>lata</a:t>
            </a:r>
            <a:r>
              <a:rPr lang="en-US" dirty="0"/>
              <a:t>: Fairly common in inshore and lagoon sediments</a:t>
            </a:r>
          </a:p>
          <a:p>
            <a:pPr lvl="0"/>
            <a:r>
              <a:rPr lang="en-US" i="1" dirty="0" err="1"/>
              <a:t>Thalassocypria</a:t>
            </a:r>
            <a:r>
              <a:rPr lang="en-US" dirty="0"/>
              <a:t> sp.: abundant in brackish inland </a:t>
            </a:r>
            <a:r>
              <a:rPr lang="en-US" dirty="0" smtClean="0"/>
              <a:t>ponds (see bottom right)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235955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43-m_thalassocypria_almond_hill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-17905" r="-17905"/>
          <a:stretch>
            <a:fillRect/>
          </a:stretch>
        </p:blipFill>
        <p:spPr>
          <a:xfrm>
            <a:off x="4497388" y="4134470"/>
            <a:ext cx="4600417" cy="2540529"/>
          </a:xfrm>
        </p:spPr>
      </p:pic>
      <p:pic>
        <p:nvPicPr>
          <p:cNvPr id="8" name="Picture 7" descr="rutiderma sterre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1535113"/>
            <a:ext cx="4041775" cy="25993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52562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FACT!</a:t>
            </a:r>
            <a:endParaRPr lang="en-US" sz="6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353733"/>
            <a:ext cx="8229600" cy="2243667"/>
          </a:xfrm>
        </p:spPr>
        <p:txBody>
          <a:bodyPr/>
          <a:lstStyle/>
          <a:p>
            <a:pPr lvl="0">
              <a:buNone/>
            </a:pPr>
            <a:r>
              <a:rPr lang="en-US" sz="4400" dirty="0" err="1"/>
              <a:t>O</a:t>
            </a:r>
            <a:r>
              <a:rPr lang="en-US" sz="4400" dirty="0" err="1" smtClean="0"/>
              <a:t>stracods</a:t>
            </a:r>
            <a:r>
              <a:rPr lang="en-US" sz="4400" dirty="0" smtClean="0"/>
              <a:t> </a:t>
            </a:r>
            <a:r>
              <a:rPr lang="en-US" sz="4400" dirty="0"/>
              <a:t>have the most </a:t>
            </a:r>
            <a:r>
              <a:rPr lang="en-US" sz="4400" dirty="0" smtClean="0"/>
              <a:t>complete fossil </a:t>
            </a:r>
            <a:r>
              <a:rPr lang="en-US" sz="4400" dirty="0"/>
              <a:t>record of any of the </a:t>
            </a:r>
            <a:r>
              <a:rPr lang="en-US" sz="4400" dirty="0" smtClean="0"/>
              <a:t>crustaceans!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9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59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9480000">
                    <a:srgbClr val="000000">
                      <a:alpha val="43000"/>
                    </a:srgbClr>
                  </a:outerShdw>
                </a:effectLst>
              </a:rPr>
              <a:t>What </a:t>
            </a:r>
            <a:r>
              <a:rPr lang="en-US" b="1" i="1" dirty="0" smtClean="0">
                <a:solidFill>
                  <a:srgbClr val="FFFFFF"/>
                </a:solidFill>
                <a:effectLst>
                  <a:outerShdw blurRad="50800" dist="38100" dir="9480000">
                    <a:srgbClr val="000000">
                      <a:alpha val="43000"/>
                    </a:srgbClr>
                  </a:outerShdw>
                </a:effectLst>
              </a:rPr>
              <a:t>is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9480000">
                    <a:srgbClr val="000000">
                      <a:alpha val="43000"/>
                    </a:srgbClr>
                  </a:outerShdw>
                </a:effectLst>
              </a:rPr>
              <a:t> a barnacle?</a:t>
            </a:r>
            <a:endParaRPr lang="en-US" b="1" dirty="0">
              <a:solidFill>
                <a:srgbClr val="FFFFFF"/>
              </a:solidFill>
              <a:effectLst>
                <a:outerShdw blurRad="50800" dist="38100" dir="948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59000"/>
            </a:schemeClr>
          </a:solidFill>
        </p:spPr>
        <p:txBody>
          <a:bodyPr/>
          <a:lstStyle/>
          <a:p>
            <a:pPr lvl="0"/>
            <a:r>
              <a:rPr lang="en-US" b="1" dirty="0">
                <a:solidFill>
                  <a:schemeClr val="bg1"/>
                </a:solidFill>
                <a:effectLst>
                  <a:outerShdw blurRad="50800" dist="38100" dir="4380000">
                    <a:srgbClr val="000000">
                      <a:alpha val="43000"/>
                    </a:srgbClr>
                  </a:outerShdw>
                </a:effectLst>
              </a:rPr>
              <a:t>Kingdom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38100" dir="4380000">
                    <a:srgbClr val="000000">
                      <a:alpha val="43000"/>
                    </a:srgbClr>
                  </a:outerShdw>
                </a:effectLst>
              </a:rPr>
              <a:t>Animalia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4380000">
                    <a:srgbClr val="000000">
                      <a:alpha val="43000"/>
                    </a:srgbClr>
                  </a:outerShdw>
                </a:effectLst>
              </a:rPr>
              <a:t>, Subkingdom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38100" dir="4380000">
                    <a:srgbClr val="000000">
                      <a:alpha val="43000"/>
                    </a:srgbClr>
                  </a:outerShdw>
                </a:effectLst>
              </a:rPr>
              <a:t>Metazoa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4380000">
                    <a:srgbClr val="000000">
                      <a:alpha val="43000"/>
                    </a:srgbClr>
                  </a:outerShdw>
                </a:effectLst>
              </a:rPr>
              <a:t>, Phylum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38100" dir="4380000">
                    <a:srgbClr val="000000">
                      <a:alpha val="43000"/>
                    </a:srgbClr>
                  </a:outerShdw>
                </a:effectLst>
              </a:rPr>
              <a:t>Arthropoda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4380000">
                    <a:srgbClr val="000000">
                      <a:alpha val="43000"/>
                    </a:srgbClr>
                  </a:outerShdw>
                </a:effectLst>
              </a:rPr>
              <a:t>, Subphylum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38100" dir="4380000">
                    <a:srgbClr val="000000">
                      <a:alpha val="43000"/>
                    </a:srgbClr>
                  </a:outerShdw>
                </a:effectLst>
              </a:rPr>
              <a:t>Crustacea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4380000">
                    <a:srgbClr val="000000">
                      <a:alpha val="43000"/>
                    </a:srgbClr>
                  </a:outerShdw>
                </a:effectLst>
              </a:rPr>
              <a:t>, Class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38100" dir="4380000">
                    <a:srgbClr val="000000">
                      <a:alpha val="43000"/>
                    </a:srgbClr>
                  </a:outerShdw>
                </a:effectLst>
              </a:rPr>
              <a:t>Cirripedia</a:t>
            </a:r>
            <a:endParaRPr lang="en-US" b="1" dirty="0">
              <a:solidFill>
                <a:schemeClr val="bg1"/>
              </a:solidFill>
              <a:effectLst>
                <a:outerShdw blurRad="50800" dist="38100" dir="4380000">
                  <a:srgbClr val="000000">
                    <a:alpha val="43000"/>
                  </a:srgbClr>
                </a:outerShdw>
              </a:effectLst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effectLst>
                  <a:outerShdw blurRad="50800" dist="38100" dir="4380000">
                    <a:srgbClr val="000000">
                      <a:alpha val="43000"/>
                    </a:srgbClr>
                  </a:outerShdw>
                </a:effectLst>
              </a:rPr>
              <a:t>Crustaceans that are sedentary and are either amorphous parasites, or enclosed in a carapace with appendages that are modified to filter water</a:t>
            </a:r>
          </a:p>
          <a:p>
            <a:pPr lvl="0"/>
            <a:r>
              <a:rPr lang="en-US" b="1" dirty="0">
                <a:solidFill>
                  <a:schemeClr val="bg1"/>
                </a:solidFill>
                <a:effectLst>
                  <a:outerShdw blurRad="50800" dist="38100" dir="4380000">
                    <a:srgbClr val="000000">
                      <a:alpha val="43000"/>
                    </a:srgbClr>
                  </a:outerShdw>
                </a:effectLst>
              </a:rPr>
              <a:t>Size ranges from 0.5 cm to 5 cm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9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59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8940000">
                    <a:srgbClr val="000000">
                      <a:alpha val="43000"/>
                    </a:srgbClr>
                  </a:outerShdw>
                </a:effectLst>
              </a:rPr>
              <a:t>Characteristics</a:t>
            </a:r>
            <a:endParaRPr lang="en-US" b="1" dirty="0">
              <a:solidFill>
                <a:srgbClr val="FFFFFF"/>
              </a:solidFill>
              <a:effectLst>
                <a:outerShdw blurRad="50800" dist="38100" dir="894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59000"/>
            </a:schemeClr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>
                <a:solidFill>
                  <a:srgbClr val="FFFFFF"/>
                </a:solidFill>
                <a:effectLst>
                  <a:outerShdw blurRad="50800" dist="38100" dir="8280000">
                    <a:srgbClr val="000000">
                      <a:alpha val="43000"/>
                    </a:srgbClr>
                  </a:outerShdw>
                </a:effectLst>
              </a:rPr>
              <a:t>Out of the 600 known barnacle species, only 19 have been definitely recorded from Bermuda</a:t>
            </a:r>
          </a:p>
          <a:p>
            <a:pPr lvl="0"/>
            <a:r>
              <a:rPr lang="en-US" b="1" dirty="0">
                <a:solidFill>
                  <a:srgbClr val="FFFFFF"/>
                </a:solidFill>
                <a:effectLst>
                  <a:outerShdw blurRad="50800" dist="38100" dir="8280000">
                    <a:srgbClr val="000000">
                      <a:alpha val="43000"/>
                    </a:srgbClr>
                  </a:outerShdw>
                </a:effectLst>
              </a:rPr>
              <a:t>All species are marine although some occasionally live out of water,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8280000">
                    <a:srgbClr val="000000">
                      <a:alpha val="43000"/>
                    </a:srgbClr>
                  </a:outerShdw>
                </a:effectLst>
              </a:rPr>
              <a:t> if 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8280000">
                    <a:srgbClr val="000000">
                      <a:alpha val="43000"/>
                    </a:srgbClr>
                  </a:outerShdw>
                </a:effectLst>
              </a:rPr>
              <a:t>they prefer the intertidal zone</a:t>
            </a:r>
          </a:p>
          <a:p>
            <a:pPr lvl="0"/>
            <a:r>
              <a:rPr lang="en-US" b="1" dirty="0">
                <a:solidFill>
                  <a:srgbClr val="FFFFFF"/>
                </a:solidFill>
                <a:effectLst>
                  <a:outerShdw blurRad="50800" dist="38100" dir="8280000">
                    <a:srgbClr val="000000">
                      <a:alpha val="43000"/>
                    </a:srgbClr>
                  </a:outerShdw>
                </a:effectLst>
              </a:rPr>
              <a:t>They live attached to hard 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8280000">
                    <a:srgbClr val="000000">
                      <a:alpha val="34000"/>
                    </a:srgbClr>
                  </a:outerShdw>
                </a:effectLst>
              </a:rPr>
              <a:t>surfaces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8280000">
                    <a:srgbClr val="000000">
                      <a:alpha val="43000"/>
                    </a:srgbClr>
                  </a:outerShdw>
                </a:effectLst>
              </a:rPr>
              <a:t>: rocks, pilings, or floating objects; some burrow into calcareous rocks or embed themselves in corals or sponges; some even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8280000">
                    <a:srgbClr val="000000">
                      <a:alpha val="43000"/>
                    </a:srgbClr>
                  </a:outerShdw>
                </a:effectLst>
              </a:rPr>
              <a:t> latch onto 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8280000">
                    <a:srgbClr val="000000">
                      <a:alpha val="43000"/>
                    </a:srgbClr>
                  </a:outerShdw>
                </a:effectLst>
              </a:rPr>
              <a:t>crustaceans, turtles, or whales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706</Words>
  <Application>Microsoft Macintosh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Ostracods/Barnacles of Bermuda</vt:lpstr>
      <vt:lpstr>What is an ostracod?</vt:lpstr>
      <vt:lpstr>Characteristics</vt:lpstr>
      <vt:lpstr>Occurrence</vt:lpstr>
      <vt:lpstr>Identification</vt:lpstr>
      <vt:lpstr>Bermuda Ostracoda</vt:lpstr>
      <vt:lpstr>FACT!</vt:lpstr>
      <vt:lpstr>What is a barnacle?</vt:lpstr>
      <vt:lpstr>Characteristics</vt:lpstr>
      <vt:lpstr>Miscellaneous</vt:lpstr>
      <vt:lpstr>Which barnacles are common in Bermuda?</vt:lpstr>
      <vt:lpstr>Resources Used:</vt:lpstr>
    </vt:vector>
  </TitlesOfParts>
  <Company>Colby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Ostracods/Barnacles of Bermuda</dc:title>
  <dc:creator>Clara Bicher</dc:creator>
  <cp:lastModifiedBy>Clara Bicher</cp:lastModifiedBy>
  <cp:revision>14</cp:revision>
  <dcterms:created xsi:type="dcterms:W3CDTF">2013-01-29T23:58:29Z</dcterms:created>
  <dcterms:modified xsi:type="dcterms:W3CDTF">2013-01-30T00:00:18Z</dcterms:modified>
</cp:coreProperties>
</file>