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4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9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1E21-E36A-534A-816C-699B051BC00E}" type="datetimeFigureOut">
              <a:rPr lang="en-US" smtClean="0"/>
              <a:t>1/17/13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27E3-DBE7-B148-B3CE-86486A21B1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5FDE1E21-E36A-534A-816C-699B051BC00E}" type="datetimeFigureOut">
              <a:rPr lang="en-US" smtClean="0"/>
              <a:t>1/17/13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0927E3-DBE7-B148-B3CE-86486A21B10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1E21-E36A-534A-816C-699B051BC00E}" type="datetimeFigureOut">
              <a:rPr lang="en-US" smtClean="0"/>
              <a:t>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27E3-DBE7-B148-B3CE-86486A21B1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1E21-E36A-534A-816C-699B051BC00E}" type="datetimeFigureOut">
              <a:rPr lang="en-US" smtClean="0"/>
              <a:t>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27E3-DBE7-B148-B3CE-86486A21B1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1E21-E36A-534A-816C-699B051BC00E}" type="datetimeFigureOut">
              <a:rPr lang="en-US" smtClean="0"/>
              <a:t>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27E3-DBE7-B148-B3CE-86486A21B1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1E21-E36A-534A-816C-699B051BC00E}" type="datetimeFigureOut">
              <a:rPr lang="en-US" smtClean="0"/>
              <a:t>1/17/13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27E3-DBE7-B148-B3CE-86486A21B1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1E21-E36A-534A-816C-699B051BC00E}" type="datetimeFigureOut">
              <a:rPr lang="en-US" smtClean="0"/>
              <a:t>1/17/13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27E3-DBE7-B148-B3CE-86486A21B1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1E21-E36A-534A-816C-699B051BC00E}" type="datetimeFigureOut">
              <a:rPr lang="en-US" smtClean="0"/>
              <a:t>1/17/13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27E3-DBE7-B148-B3CE-86486A21B1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1E21-E36A-534A-816C-699B051BC00E}" type="datetimeFigureOut">
              <a:rPr lang="en-US" smtClean="0"/>
              <a:t>1/17/13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27E3-DBE7-B148-B3CE-86486A21B10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5FDE1E21-E36A-534A-816C-699B051BC00E}" type="datetimeFigureOut">
              <a:rPr lang="en-US" smtClean="0"/>
              <a:t>1/17/13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FDE1E21-E36A-534A-816C-699B051BC00E}" type="datetimeFigureOut">
              <a:rPr lang="en-US" smtClean="0"/>
              <a:t>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950927E3-DBE7-B148-B3CE-86486A21B1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9361" y="1755958"/>
            <a:ext cx="6477000" cy="1914144"/>
          </a:xfrm>
        </p:spPr>
        <p:txBody>
          <a:bodyPr/>
          <a:lstStyle/>
          <a:p>
            <a:r>
              <a:rPr lang="en-US" dirty="0" smtClean="0"/>
              <a:t>Decapods on Bermuda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6596" y="3520767"/>
            <a:ext cx="2175050" cy="1174088"/>
          </a:xfrm>
        </p:spPr>
        <p:txBody>
          <a:bodyPr/>
          <a:lstStyle/>
          <a:p>
            <a:r>
              <a:rPr lang="en-US" dirty="0" err="1" smtClean="0"/>
              <a:t>Sarabeth</a:t>
            </a:r>
            <a:r>
              <a:rPr lang="en-US" dirty="0" smtClean="0"/>
              <a:t> George</a:t>
            </a:r>
            <a:endParaRPr lang="en-US" dirty="0"/>
          </a:p>
        </p:txBody>
      </p:sp>
      <p:pic>
        <p:nvPicPr>
          <p:cNvPr id="6" name="Picture 5" descr="hermit-crab-h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34" y="633758"/>
            <a:ext cx="2022983" cy="1707398"/>
          </a:xfrm>
          <a:prstGeom prst="rect">
            <a:avLst/>
          </a:prstGeom>
        </p:spPr>
      </p:pic>
      <p:pic>
        <p:nvPicPr>
          <p:cNvPr id="7" name="Picture 6" descr="land_crab_0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038" y="4039068"/>
            <a:ext cx="2626709" cy="2259916"/>
          </a:xfrm>
          <a:prstGeom prst="rect">
            <a:avLst/>
          </a:prstGeom>
        </p:spPr>
      </p:pic>
      <p:pic>
        <p:nvPicPr>
          <p:cNvPr id="8" name="Picture 7" descr="800px-Panulirus_argu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62" y="3580561"/>
            <a:ext cx="4476123" cy="3292155"/>
          </a:xfrm>
          <a:prstGeom prst="rect">
            <a:avLst/>
          </a:prstGeom>
        </p:spPr>
      </p:pic>
      <p:pic>
        <p:nvPicPr>
          <p:cNvPr id="10" name="Picture 9" descr="kril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9564" flipH="1">
            <a:off x="647606" y="2526682"/>
            <a:ext cx="1641168" cy="785826"/>
          </a:xfrm>
          <a:prstGeom prst="rect">
            <a:avLst/>
          </a:prstGeom>
        </p:spPr>
      </p:pic>
      <p:pic>
        <p:nvPicPr>
          <p:cNvPr id="11" name="Picture 10" descr="snapping-shrimp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54774">
            <a:off x="1732974" y="591466"/>
            <a:ext cx="2542069" cy="153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48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Terrestrial Hermit Crabs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9640" y="2084388"/>
            <a:ext cx="3657600" cy="4183062"/>
          </a:xfrm>
        </p:spPr>
        <p:txBody>
          <a:bodyPr/>
          <a:lstStyle/>
          <a:p>
            <a:r>
              <a:rPr lang="en-US" dirty="0" smtClean="0"/>
              <a:t>Land hermit crab (</a:t>
            </a:r>
            <a:r>
              <a:rPr lang="en-US" i="1" dirty="0" smtClean="0"/>
              <a:t>Coenobita clypeatus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Travel far inland but are mostly found near Hungry Bay</a:t>
            </a:r>
          </a:p>
          <a:p>
            <a:pPr lvl="1"/>
            <a:r>
              <a:rPr lang="en-US" dirty="0" smtClean="0"/>
              <a:t>Now rare in Bermuda due to a lack of suitable shells</a:t>
            </a:r>
          </a:p>
          <a:p>
            <a:pPr lvl="2"/>
            <a:r>
              <a:rPr lang="en-US" dirty="0" smtClean="0"/>
              <a:t>Often resort to using fossil </a:t>
            </a:r>
            <a:r>
              <a:rPr lang="en-US" dirty="0"/>
              <a:t>West Indian </a:t>
            </a:r>
            <a:r>
              <a:rPr lang="en-US" dirty="0" err="1" smtClean="0"/>
              <a:t>Topshell</a:t>
            </a:r>
            <a:r>
              <a:rPr lang="en-US" dirty="0" smtClean="0"/>
              <a:t> (</a:t>
            </a:r>
            <a:r>
              <a:rPr lang="en-US" i="1" dirty="0" smtClean="0"/>
              <a:t>Cittarium pica)</a:t>
            </a:r>
          </a:p>
          <a:p>
            <a:pPr marL="622300" lvl="1" indent="-285750"/>
            <a:r>
              <a:rPr lang="en-US" dirty="0" smtClean="0"/>
              <a:t>Can grow up to the size of a softball</a:t>
            </a:r>
            <a:endParaRPr lang="en-US" dirty="0"/>
          </a:p>
        </p:txBody>
      </p:sp>
      <p:pic>
        <p:nvPicPr>
          <p:cNvPr id="5" name="Content Placeholder 4" descr="lhermit_hbay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" r="10254"/>
          <a:stretch/>
        </p:blipFill>
        <p:spPr>
          <a:xfrm>
            <a:off x="4452465" y="2084388"/>
            <a:ext cx="4498365" cy="4183062"/>
          </a:xfrm>
        </p:spPr>
      </p:pic>
    </p:spTree>
    <p:extLst>
      <p:ext uri="{BB962C8B-B14F-4D97-AF65-F5344CB8AC3E}">
        <p14:creationId xmlns:p14="http://schemas.microsoft.com/office/powerpoint/2010/main" val="4094209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pl2c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19" y="625416"/>
            <a:ext cx="7708900" cy="57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56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Decapod Characteristics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Order of crustaceans: class Malacostraca</a:t>
            </a:r>
          </a:p>
          <a:p>
            <a:r>
              <a:rPr lang="en-US" dirty="0" smtClean="0"/>
              <a:t>Mostly marine; some terrestrial</a:t>
            </a:r>
          </a:p>
          <a:p>
            <a:r>
              <a:rPr lang="en-US" dirty="0" smtClean="0"/>
              <a:t>Ten legs</a:t>
            </a:r>
          </a:p>
          <a:p>
            <a:pPr lvl="1"/>
            <a:r>
              <a:rPr lang="en-US" dirty="0" smtClean="0"/>
              <a:t>Front 3 pairs = Mouthparts = </a:t>
            </a:r>
            <a:r>
              <a:rPr lang="en-US" dirty="0" err="1" smtClean="0"/>
              <a:t>Maxillipeds</a:t>
            </a:r>
            <a:endParaRPr lang="en-US" dirty="0" smtClean="0"/>
          </a:p>
          <a:p>
            <a:pPr lvl="1"/>
            <a:r>
              <a:rPr lang="en-US" dirty="0" smtClean="0"/>
              <a:t>Hind 2 Pairs = Walking/Swimming = </a:t>
            </a:r>
            <a:r>
              <a:rPr lang="en-US" dirty="0" err="1" smtClean="0"/>
              <a:t>Pereiopods</a:t>
            </a:r>
            <a:endParaRPr lang="en-US" dirty="0" smtClean="0"/>
          </a:p>
          <a:p>
            <a:pPr lvl="1"/>
            <a:r>
              <a:rPr lang="en-US" dirty="0" smtClean="0"/>
              <a:t>Some decapods have chelae/</a:t>
            </a:r>
            <a:r>
              <a:rPr lang="en-US" dirty="0" err="1" smtClean="0"/>
              <a:t>chelipeds</a:t>
            </a:r>
            <a:r>
              <a:rPr lang="en-US" dirty="0" smtClean="0"/>
              <a:t> = Pincers</a:t>
            </a:r>
          </a:p>
          <a:p>
            <a:pPr marL="6350" indent="0">
              <a:buNone/>
            </a:pPr>
            <a:r>
              <a:rPr lang="en-US" dirty="0" smtClean="0"/>
              <a:t>Classification within Order </a:t>
            </a:r>
            <a:r>
              <a:rPr lang="en-US" dirty="0" err="1" smtClean="0"/>
              <a:t>Decapoda</a:t>
            </a:r>
            <a:r>
              <a:rPr lang="en-US" dirty="0" smtClean="0"/>
              <a:t> depends on structure of gills &amp; legs, and the way larvae develop</a:t>
            </a:r>
          </a:p>
        </p:txBody>
      </p:sp>
    </p:spTree>
    <p:extLst>
      <p:ext uri="{BB962C8B-B14F-4D97-AF65-F5344CB8AC3E}">
        <p14:creationId xmlns:p14="http://schemas.microsoft.com/office/powerpoint/2010/main" val="3898347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 of Decapods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Most decapods pass through a number of intermediate stages between the egg and adult</a:t>
            </a:r>
          </a:p>
          <a:p>
            <a:pPr lvl="1"/>
            <a:r>
              <a:rPr lang="en-US" dirty="0"/>
              <a:t>In between each stage, they shed their exoskeleton in a molt</a:t>
            </a:r>
          </a:p>
          <a:p>
            <a:pPr lvl="1"/>
            <a:r>
              <a:rPr lang="en-US" dirty="0"/>
              <a:t>For decapods that live on land, the need to mold limits their maximum potential </a:t>
            </a:r>
            <a:r>
              <a:rPr lang="en-US" dirty="0" smtClean="0"/>
              <a:t>size</a:t>
            </a:r>
          </a:p>
          <a:p>
            <a:pPr lvl="1"/>
            <a:r>
              <a:rPr lang="en-US" dirty="0"/>
              <a:t>Decapods in Bermuda are generally 2-</a:t>
            </a:r>
            <a:r>
              <a:rPr lang="en-US" dirty="0" smtClean="0"/>
              <a:t>20cm</a:t>
            </a:r>
          </a:p>
          <a:p>
            <a:r>
              <a:rPr lang="en-US" dirty="0" smtClean="0"/>
              <a:t>Young are usually planktonic</a:t>
            </a:r>
          </a:p>
        </p:txBody>
      </p:sp>
      <p:pic>
        <p:nvPicPr>
          <p:cNvPr id="5" name="Content Placeholder 4" descr="decapodLarvae.jpe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" b="863"/>
          <a:stretch/>
        </p:blipFill>
        <p:spPr>
          <a:xfrm>
            <a:off x="4550736" y="1761084"/>
            <a:ext cx="4048182" cy="5096916"/>
          </a:xfrm>
        </p:spPr>
      </p:pic>
    </p:spTree>
    <p:extLst>
      <p:ext uri="{BB962C8B-B14F-4D97-AF65-F5344CB8AC3E}">
        <p14:creationId xmlns:p14="http://schemas.microsoft.com/office/powerpoint/2010/main" val="1435120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468"/>
            <a:ext cx="9144000" cy="1417638"/>
          </a:xfrm>
        </p:spPr>
        <p:txBody>
          <a:bodyPr/>
          <a:lstStyle/>
          <a:p>
            <a:r>
              <a:rPr lang="en-US" sz="5000" dirty="0" smtClean="0"/>
              <a:t>Decapods of Bermuda</a:t>
            </a:r>
            <a:endParaRPr lang="en-US" sz="5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Shrimp + Snapping Shrimp</a:t>
            </a:r>
          </a:p>
          <a:p>
            <a:r>
              <a:rPr lang="en-US" dirty="0" smtClean="0"/>
              <a:t>Krill</a:t>
            </a:r>
          </a:p>
          <a:p>
            <a:r>
              <a:rPr lang="en-US" dirty="0" smtClean="0"/>
              <a:t>Lobster</a:t>
            </a:r>
          </a:p>
          <a:p>
            <a:r>
              <a:rPr lang="en-US" dirty="0" smtClean="0"/>
              <a:t>Crabs</a:t>
            </a:r>
          </a:p>
          <a:p>
            <a:r>
              <a:rPr lang="en-US" dirty="0" smtClean="0"/>
              <a:t>Hermit Crabs (</a:t>
            </a:r>
            <a:r>
              <a:rPr lang="en-US" dirty="0" err="1" smtClean="0"/>
              <a:t>Paguroidea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Terrestrial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Giant land crabs</a:t>
            </a:r>
          </a:p>
          <a:p>
            <a:r>
              <a:rPr lang="en-US" dirty="0" smtClean="0"/>
              <a:t>Hermit crabs (Coenobita)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127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Shrimp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961" y="2084388"/>
            <a:ext cx="4843330" cy="41830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Snapping shrimp (</a:t>
            </a:r>
            <a:r>
              <a:rPr lang="en-US" i="1" dirty="0" smtClean="0"/>
              <a:t>Alpheus </a:t>
            </a:r>
            <a:r>
              <a:rPr lang="en-US" i="1" dirty="0" err="1" smtClean="0"/>
              <a:t>heterochaelis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Found in shallow waters</a:t>
            </a:r>
          </a:p>
          <a:p>
            <a:pPr lvl="1"/>
            <a:r>
              <a:rPr lang="en-US" dirty="0" smtClean="0"/>
              <a:t>Snapping large claw shut produces loud popping noise that deters predators and stuns prey</a:t>
            </a:r>
          </a:p>
          <a:p>
            <a:r>
              <a:rPr lang="en-US" dirty="0" smtClean="0"/>
              <a:t>Bermuda cave shrimp (</a:t>
            </a:r>
            <a:r>
              <a:rPr lang="en-US" i="1" dirty="0" err="1" smtClean="0"/>
              <a:t>Mitocaris</a:t>
            </a:r>
            <a:r>
              <a:rPr lang="en-US" i="1" dirty="0" smtClean="0"/>
              <a:t> </a:t>
            </a:r>
            <a:r>
              <a:rPr lang="en-US" i="1" dirty="0" err="1" smtClean="0"/>
              <a:t>halope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Only </a:t>
            </a:r>
            <a:r>
              <a:rPr lang="en-US" dirty="0" smtClean="0"/>
              <a:t>lives in </a:t>
            </a:r>
            <a:r>
              <a:rPr lang="en-US" dirty="0" smtClean="0"/>
              <a:t>caves in Bermuda</a:t>
            </a:r>
          </a:p>
          <a:p>
            <a:pPr lvl="2"/>
            <a:r>
              <a:rPr lang="en-US" dirty="0" smtClean="0"/>
              <a:t>Crystal</a:t>
            </a:r>
          </a:p>
          <a:p>
            <a:pPr lvl="2"/>
            <a:r>
              <a:rPr lang="en-US" dirty="0" smtClean="0"/>
              <a:t>Green Bay</a:t>
            </a:r>
          </a:p>
          <a:p>
            <a:pPr lvl="2"/>
            <a:r>
              <a:rPr lang="en-US" dirty="0" smtClean="0"/>
              <a:t>Roadside</a:t>
            </a:r>
          </a:p>
          <a:p>
            <a:pPr lvl="2"/>
            <a:r>
              <a:rPr lang="en-US" dirty="0" smtClean="0"/>
              <a:t>Tucker’s town</a:t>
            </a:r>
            <a:endParaRPr lang="en-US" dirty="0" smtClean="0"/>
          </a:p>
          <a:p>
            <a:pPr lvl="1"/>
            <a:r>
              <a:rPr lang="en-US" dirty="0" smtClean="0"/>
              <a:t>Feeding habits unknown</a:t>
            </a:r>
          </a:p>
        </p:txBody>
      </p:sp>
      <p:pic>
        <p:nvPicPr>
          <p:cNvPr id="5" name="Picture 4" descr="M_halope-photo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876" y="4386494"/>
            <a:ext cx="3567822" cy="2207590"/>
          </a:xfrm>
          <a:prstGeom prst="rect">
            <a:avLst/>
          </a:prstGeom>
        </p:spPr>
      </p:pic>
      <p:pic>
        <p:nvPicPr>
          <p:cNvPr id="6" name="Picture 5" descr="SNAPPING-SHRIMP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67" y="1961046"/>
            <a:ext cx="3384602" cy="223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7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Lobster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err="1" smtClean="0"/>
              <a:t>Carribean</a:t>
            </a:r>
            <a:r>
              <a:rPr lang="en-US" dirty="0" smtClean="0"/>
              <a:t> spiny lobster (</a:t>
            </a:r>
            <a:r>
              <a:rPr lang="en-US" i="1" dirty="0" err="1" smtClean="0"/>
              <a:t>Panilirus</a:t>
            </a:r>
            <a:r>
              <a:rPr lang="en-US" i="1" dirty="0" smtClean="0"/>
              <a:t> </a:t>
            </a:r>
            <a:r>
              <a:rPr lang="en-US" i="1" dirty="0" err="1" smtClean="0"/>
              <a:t>argus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Found in shallow waters ranging from low tide to </a:t>
            </a:r>
            <a:r>
              <a:rPr lang="en-US" dirty="0" smtClean="0"/>
              <a:t>90m</a:t>
            </a:r>
          </a:p>
          <a:p>
            <a:pPr lvl="1"/>
            <a:r>
              <a:rPr lang="en-US" dirty="0" smtClean="0"/>
              <a:t>Many spines cover its body</a:t>
            </a:r>
          </a:p>
          <a:p>
            <a:pPr lvl="1"/>
            <a:r>
              <a:rPr lang="en-US" dirty="0" smtClean="0"/>
              <a:t>Chemoreceptive setae and complex nervous system are used to scavenge food</a:t>
            </a:r>
          </a:p>
          <a:p>
            <a:pPr lvl="1"/>
            <a:r>
              <a:rPr lang="en-US" dirty="0" smtClean="0"/>
              <a:t>Popular as seafood, but overfishing has greatly reduced the population</a:t>
            </a:r>
            <a:endParaRPr lang="en-US" dirty="0"/>
          </a:p>
        </p:txBody>
      </p:sp>
      <p:pic>
        <p:nvPicPr>
          <p:cNvPr id="5" name="Content Placeholder 4" descr="Lobster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r="33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49123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Marine Crabs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249604"/>
          </a:xfrm>
        </p:spPr>
        <p:txBody>
          <a:bodyPr>
            <a:noAutofit/>
          </a:bodyPr>
          <a:lstStyle/>
          <a:p>
            <a:r>
              <a:rPr lang="en-US" sz="2400" dirty="0" smtClean="0"/>
              <a:t>Decorator Crab (</a:t>
            </a:r>
            <a:r>
              <a:rPr lang="en-US" sz="2400" i="1" dirty="0" err="1" smtClean="0"/>
              <a:t>Macrocoeloma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tripsinosum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nodipes</a:t>
            </a:r>
            <a:r>
              <a:rPr lang="en-US" sz="2400" i="1" dirty="0" smtClean="0"/>
              <a:t>)</a:t>
            </a:r>
          </a:p>
          <a:p>
            <a:pPr lvl="1"/>
            <a:r>
              <a:rPr lang="en-US" sz="2000" dirty="0" smtClean="0"/>
              <a:t>Found in shallow water areas</a:t>
            </a:r>
          </a:p>
          <a:p>
            <a:pPr lvl="1"/>
            <a:r>
              <a:rPr lang="en-US" sz="2000" dirty="0" smtClean="0"/>
              <a:t>Uses pieces of its environment such as algae, coral, bryozoans, sea squirts, and sponges for camouflage</a:t>
            </a:r>
          </a:p>
        </p:txBody>
      </p:sp>
      <p:pic>
        <p:nvPicPr>
          <p:cNvPr id="5" name="Picture 4" descr="28906_260_19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75" y="2369179"/>
            <a:ext cx="4368489" cy="356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99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Marine Hermit Crabs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err="1"/>
              <a:t>Verrilli’s</a:t>
            </a:r>
            <a:r>
              <a:rPr lang="en-US" sz="2800" dirty="0"/>
              <a:t> </a:t>
            </a:r>
            <a:r>
              <a:rPr lang="en-US" sz="2800" dirty="0" err="1"/>
              <a:t>Hermi</a:t>
            </a:r>
            <a:r>
              <a:rPr lang="en-US" sz="2800" dirty="0"/>
              <a:t> Crab (</a:t>
            </a:r>
            <a:r>
              <a:rPr lang="en-US" sz="2800" i="1" dirty="0" err="1"/>
              <a:t>Calcinus</a:t>
            </a:r>
            <a:r>
              <a:rPr lang="en-US" sz="2800" i="1" dirty="0"/>
              <a:t> </a:t>
            </a:r>
            <a:r>
              <a:rPr lang="en-US" sz="2800" i="1" dirty="0" err="1"/>
              <a:t>verrilli</a:t>
            </a:r>
            <a:r>
              <a:rPr lang="en-US" sz="2800" i="1" dirty="0"/>
              <a:t>)</a:t>
            </a:r>
          </a:p>
          <a:p>
            <a:pPr lvl="1"/>
            <a:r>
              <a:rPr lang="en-US" sz="2400" dirty="0"/>
              <a:t>Found </a:t>
            </a:r>
            <a:r>
              <a:rPr lang="en-US" sz="2400" dirty="0" smtClean="0"/>
              <a:t>in </a:t>
            </a:r>
            <a:r>
              <a:rPr lang="en-US" sz="2400" dirty="0"/>
              <a:t>intertidal </a:t>
            </a:r>
            <a:r>
              <a:rPr lang="en-US" sz="2400" dirty="0" smtClean="0"/>
              <a:t>areas</a:t>
            </a:r>
          </a:p>
          <a:p>
            <a:pPr lvl="1"/>
            <a:r>
              <a:rPr lang="en-US" sz="2400" dirty="0" smtClean="0"/>
              <a:t>Protect soft abdomen inside gastropod shells, corals, etc.</a:t>
            </a:r>
          </a:p>
          <a:p>
            <a:pPr lvl="1"/>
            <a:r>
              <a:rPr lang="en-US" sz="2400" dirty="0" smtClean="0"/>
              <a:t>There are no laws governing </a:t>
            </a:r>
            <a:r>
              <a:rPr lang="en-US" sz="2400" i="1" dirty="0" smtClean="0"/>
              <a:t>C. </a:t>
            </a:r>
            <a:r>
              <a:rPr lang="en-US" sz="2400" i="1" dirty="0" err="1" smtClean="0"/>
              <a:t>verilli</a:t>
            </a:r>
            <a:r>
              <a:rPr lang="en-US" sz="2400" dirty="0"/>
              <a:t> </a:t>
            </a:r>
            <a:r>
              <a:rPr lang="en-US" sz="2400" dirty="0" smtClean="0"/>
              <a:t>because they are of no commercial importance</a:t>
            </a:r>
            <a:endParaRPr lang="en-US" sz="2400" i="1" dirty="0"/>
          </a:p>
        </p:txBody>
      </p:sp>
      <p:pic>
        <p:nvPicPr>
          <p:cNvPr id="5" name="Content Placeholder 4" descr="Calcinusverrilli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4" r="2085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44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Terrestrial Crabs</a:t>
            </a:r>
            <a:endParaRPr lang="en-US" dirty="0"/>
          </a:p>
        </p:txBody>
      </p:sp>
      <p:pic>
        <p:nvPicPr>
          <p:cNvPr id="5" name="Content Placeholder 4" descr="SSLightbox.jpe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" r="12292"/>
          <a:stretch/>
        </p:blipFill>
        <p:spPr>
          <a:xfrm>
            <a:off x="336612" y="2084388"/>
            <a:ext cx="4086163" cy="418306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Giant land crab (</a:t>
            </a:r>
            <a:r>
              <a:rPr lang="en-US" i="1" dirty="0" err="1" smtClean="0"/>
              <a:t>Cardisoma</a:t>
            </a:r>
            <a:r>
              <a:rPr lang="en-US" i="1" dirty="0" smtClean="0"/>
              <a:t> </a:t>
            </a:r>
            <a:r>
              <a:rPr lang="en-US" i="1" dirty="0" err="1" smtClean="0"/>
              <a:t>guanhumi</a:t>
            </a:r>
            <a:r>
              <a:rPr lang="en-US" i="1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Travel far inland, but return to sea to deposit eggs</a:t>
            </a:r>
          </a:p>
          <a:p>
            <a:pPr lvl="1"/>
            <a:r>
              <a:rPr lang="en-US" dirty="0" smtClean="0"/>
              <a:t>Large claw can reach 15cm (5.9in) in male crabs</a:t>
            </a:r>
          </a:p>
          <a:p>
            <a:pPr lvl="1"/>
            <a:r>
              <a:rPr lang="en-US" dirty="0" smtClean="0"/>
              <a:t>Can weigh over 500g (18oz)</a:t>
            </a:r>
          </a:p>
          <a:p>
            <a:pPr lvl="1"/>
            <a:r>
              <a:rPr lang="en-US" dirty="0" smtClean="0"/>
              <a:t>Prefer to feed at night, and are occasionally cannibalistic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5909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108</TotalTime>
  <Words>410</Words>
  <Application>Microsoft Macintosh PowerPoint</Application>
  <PresentationFormat>On-screen Show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Habitat</vt:lpstr>
      <vt:lpstr>Decapods on Bermuda</vt:lpstr>
      <vt:lpstr>Decapod Characteristics</vt:lpstr>
      <vt:lpstr>Life Cycle of Decapods</vt:lpstr>
      <vt:lpstr>Decapods of Bermuda</vt:lpstr>
      <vt:lpstr>Shrimp</vt:lpstr>
      <vt:lpstr>Lobster</vt:lpstr>
      <vt:lpstr>Marine Crabs</vt:lpstr>
      <vt:lpstr>Marine Hermit Crabs</vt:lpstr>
      <vt:lpstr>Terrestrial Crabs</vt:lpstr>
      <vt:lpstr>Terrestrial Hermit Crabs</vt:lpstr>
      <vt:lpstr>PowerPoint Presentation</vt:lpstr>
    </vt:vector>
  </TitlesOfParts>
  <Company>Colby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George</dc:creator>
  <cp:lastModifiedBy>Sara George</cp:lastModifiedBy>
  <cp:revision>15</cp:revision>
  <dcterms:created xsi:type="dcterms:W3CDTF">2013-01-17T02:26:36Z</dcterms:created>
  <dcterms:modified xsi:type="dcterms:W3CDTF">2013-01-17T16:22:07Z</dcterms:modified>
</cp:coreProperties>
</file>