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9" r:id="rId4"/>
    <p:sldId id="275" r:id="rId5"/>
    <p:sldId id="258" r:id="rId6"/>
    <p:sldId id="259" r:id="rId7"/>
    <p:sldId id="260" r:id="rId8"/>
    <p:sldId id="273" r:id="rId9"/>
    <p:sldId id="274" r:id="rId10"/>
    <p:sldId id="261" r:id="rId11"/>
    <p:sldId id="262" r:id="rId12"/>
    <p:sldId id="276" r:id="rId13"/>
    <p:sldId id="264" r:id="rId14"/>
    <p:sldId id="278" r:id="rId15"/>
    <p:sldId id="266" r:id="rId16"/>
    <p:sldId id="280" r:id="rId17"/>
    <p:sldId id="265" r:id="rId18"/>
    <p:sldId id="269" r:id="rId19"/>
    <p:sldId id="272" r:id="rId20"/>
    <p:sldId id="267" r:id="rId21"/>
    <p:sldId id="281" r:id="rId22"/>
    <p:sldId id="270" r:id="rId23"/>
    <p:sldId id="28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9" autoAdjust="0"/>
    <p:restoredTop sz="94660" autoAdjust="0"/>
  </p:normalViewPr>
  <p:slideViewPr>
    <p:cSldViewPr snapToGrid="0" snapToObjects="1">
      <p:cViewPr varScale="1">
        <p:scale>
          <a:sx n="115" d="100"/>
          <a:sy n="115" d="100"/>
        </p:scale>
        <p:origin x="15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397294-43D1-8940-8CA0-1F752888C2FE}" type="datetimeFigureOut">
              <a:rPr lang="en-US" smtClean="0"/>
              <a:pPr/>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97294-43D1-8940-8CA0-1F752888C2FE}" type="datetimeFigureOut">
              <a:rPr lang="en-US" smtClean="0"/>
              <a:pPr/>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97294-43D1-8940-8CA0-1F752888C2FE}" type="datetimeFigureOut">
              <a:rPr lang="en-US" smtClean="0"/>
              <a:pPr/>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97294-43D1-8940-8CA0-1F752888C2FE}" type="datetimeFigureOut">
              <a:rPr lang="en-US" smtClean="0"/>
              <a:pPr/>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97294-43D1-8940-8CA0-1F752888C2FE}" type="datetimeFigureOut">
              <a:rPr lang="en-US" smtClean="0"/>
              <a:pPr/>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397294-43D1-8940-8CA0-1F752888C2FE}" type="datetimeFigureOut">
              <a:rPr lang="en-US" smtClean="0"/>
              <a:pPr/>
              <a:t>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397294-43D1-8940-8CA0-1F752888C2FE}" type="datetimeFigureOut">
              <a:rPr lang="en-US" smtClean="0"/>
              <a:pPr/>
              <a:t>9/12/18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397294-43D1-8940-8CA0-1F752888C2FE}" type="datetimeFigureOut">
              <a:rPr lang="en-US" smtClean="0"/>
              <a:pPr/>
              <a:t>9/12/18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97294-43D1-8940-8CA0-1F752888C2FE}" type="datetimeFigureOut">
              <a:rPr lang="en-US" smtClean="0"/>
              <a:pPr/>
              <a:t>9/12/18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97294-43D1-8940-8CA0-1F752888C2FE}" type="datetimeFigureOut">
              <a:rPr lang="en-US" smtClean="0"/>
              <a:pPr/>
              <a:t>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97294-43D1-8940-8CA0-1F752888C2FE}" type="datetimeFigureOut">
              <a:rPr lang="en-US" smtClean="0"/>
              <a:pPr/>
              <a:t>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63231-0631-784C-87F6-EDB3A27D4E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97294-43D1-8940-8CA0-1F752888C2FE}" type="datetimeFigureOut">
              <a:rPr lang="en-US" smtClean="0"/>
              <a:pPr/>
              <a:t>9/12/18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63231-0631-784C-87F6-EDB3A27D4E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David.Suchoff@Colby.edu"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Art of Fly Fishing</a:t>
            </a:r>
            <a:br>
              <a:rPr lang="en-US" dirty="0"/>
            </a:br>
            <a:r>
              <a:rPr lang="en-US" dirty="0"/>
              <a:t>English 238JA</a:t>
            </a:r>
            <a:br>
              <a:rPr lang="en-US" dirty="0"/>
            </a:br>
            <a:r>
              <a:rPr lang="en-US" dirty="0"/>
              <a:t>Professor David Suchoff</a:t>
            </a:r>
            <a:br>
              <a:rPr lang="en-US" dirty="0"/>
            </a:br>
            <a:endParaRPr lang="en-US" dirty="0"/>
          </a:p>
        </p:txBody>
      </p:sp>
      <p:sp>
        <p:nvSpPr>
          <p:cNvPr id="4" name="Text Placeholder 3"/>
          <p:cNvSpPr>
            <a:spLocks noGrp="1"/>
          </p:cNvSpPr>
          <p:nvPr>
            <p:ph type="body" idx="1"/>
          </p:nvPr>
        </p:nvSpPr>
        <p:spPr/>
        <p:txBody>
          <a:bodyPr/>
          <a:lstStyle/>
          <a:p>
            <a:endParaRPr lang="en-US" dirty="0"/>
          </a:p>
        </p:txBody>
      </p:sp>
      <p:pic>
        <p:nvPicPr>
          <p:cNvPr id="5" name="Picture 4" descr="3-mammoth-fishing-the-owens.jpeg"/>
          <p:cNvPicPr>
            <a:picLocks noChangeAspect="1"/>
          </p:cNvPicPr>
          <p:nvPr/>
        </p:nvPicPr>
        <p:blipFill>
          <a:blip r:embed="rId2"/>
          <a:stretch>
            <a:fillRect/>
          </a:stretch>
        </p:blipFill>
        <p:spPr>
          <a:xfrm>
            <a:off x="0" y="-1001183"/>
            <a:ext cx="9144000" cy="54080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Week 3: Fishing in the Owens River, California</a:t>
            </a:r>
          </a:p>
        </p:txBody>
      </p:sp>
      <p:pic>
        <p:nvPicPr>
          <p:cNvPr id="9" name="Picture Placeholder 8" descr="P1110003.JPG"/>
          <p:cNvPicPr>
            <a:picLocks noGrp="1" noChangeAspect="1"/>
          </p:cNvPicPr>
          <p:nvPr>
            <p:ph type="pic" idx="1"/>
          </p:nvPr>
        </p:nvPicPr>
        <p:blipFill>
          <a:blip r:embed="rId2"/>
          <a:srcRect/>
          <a:stretch>
            <a:fillRect/>
          </a:stretch>
        </p:blipFill>
        <p:spPr/>
      </p:pic>
      <p:sp>
        <p:nvSpPr>
          <p:cNvPr id="8" name="Text Placeholder 7"/>
          <p:cNvSpPr>
            <a:spLocks noGrp="1"/>
          </p:cNvSpPr>
          <p:nvPr>
            <p:ph type="body" sz="half" idx="2"/>
          </p:nvPr>
        </p:nvSpPr>
        <p:spPr/>
        <p:txBody>
          <a:bodyPr/>
          <a:lstStyle/>
          <a:p>
            <a:r>
              <a:rPr lang="en-US" dirty="0"/>
              <a:t>Some trout will be “Brown trout” largely caught by </a:t>
            </a:r>
            <a:r>
              <a:rPr lang="en-US" dirty="0" err="1"/>
              <a:t>nymphing</a:t>
            </a:r>
            <a:r>
              <a:rPr lang="en-US" dirty="0"/>
              <a:t> with your fly rod this time of year.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Week 3: Some Owens River fish will be native rainbow trout like this one.</a:t>
            </a:r>
          </a:p>
        </p:txBody>
      </p:sp>
      <p:pic>
        <p:nvPicPr>
          <p:cNvPr id="6" name="Picture Placeholder 5" descr="Bow.jpeg"/>
          <p:cNvPicPr>
            <a:picLocks noGrp="1" noChangeAspect="1"/>
          </p:cNvPicPr>
          <p:nvPr>
            <p:ph type="pic" idx="1"/>
          </p:nvPr>
        </p:nvPicPr>
        <p:blipFill>
          <a:blip r:embed="rId2">
            <a:extLst>
              <a:ext uri="{28A0092B-C50C-407E-A947-70E740481C1C}">
                <a14:useLocalDpi xmlns:a14="http://schemas.microsoft.com/office/drawing/2010/main" val="0"/>
              </a:ext>
            </a:extLst>
          </a:blip>
          <a:srcRect t="21875" b="21875"/>
          <a:stretch>
            <a:fillRect/>
          </a:stretch>
        </p:blipFill>
        <p:spPr/>
      </p:pic>
      <p:sp>
        <p:nvSpPr>
          <p:cNvPr id="4" name="Text Placeholder 3"/>
          <p:cNvSpPr>
            <a:spLocks noGrp="1"/>
          </p:cNvSpPr>
          <p:nvPr>
            <p:ph type="body" sz="half" idx="2"/>
          </p:nvPr>
        </p:nvSpPr>
        <p:spPr/>
        <p:txBody>
          <a:bodyPr/>
          <a:lstStyle/>
          <a:p>
            <a:r>
              <a:rPr lang="en-US" dirty="0"/>
              <a:t>This fish caught in January 2013 in the stretch of river we will be fishing by a student.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Week 3: Some Students Fished Hot Creek</a:t>
            </a:r>
          </a:p>
        </p:txBody>
      </p:sp>
      <p:pic>
        <p:nvPicPr>
          <p:cNvPr id="8" name="Content Placeholder 7" descr="Hot.JPG"/>
          <p:cNvPicPr>
            <a:picLocks noGrp="1" noChangeAspect="1"/>
          </p:cNvPicPr>
          <p:nvPr>
            <p:ph sz="half" idx="1"/>
          </p:nvPr>
        </p:nvPicPr>
        <p:blipFill>
          <a:blip r:embed="rId2">
            <a:extLst>
              <a:ext uri="{28A0092B-C50C-407E-A947-70E740481C1C}">
                <a14:useLocalDpi xmlns:a14="http://schemas.microsoft.com/office/drawing/2010/main" val="0"/>
              </a:ext>
            </a:extLst>
          </a:blip>
          <a:srcRect t="7975" b="7975"/>
          <a:stretch>
            <a:fillRect/>
          </a:stretch>
        </p:blipFill>
        <p:spPr/>
      </p:pic>
      <p:pic>
        <p:nvPicPr>
          <p:cNvPr id="9" name="Content Placeholder 8" descr="Hot 1.JPG"/>
          <p:cNvPicPr>
            <a:picLocks noGrp="1" noChangeAspect="1"/>
          </p:cNvPicPr>
          <p:nvPr>
            <p:ph sz="half" idx="2"/>
          </p:nvPr>
        </p:nvPicPr>
        <p:blipFill>
          <a:blip r:embed="rId3">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394315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East Walker River is also possible for the more advanced.</a:t>
            </a:r>
          </a:p>
        </p:txBody>
      </p:sp>
      <p:pic>
        <p:nvPicPr>
          <p:cNvPr id="5" name="Picture Placeholder 4" descr="P1130015.JPG"/>
          <p:cNvPicPr>
            <a:picLocks noGrp="1" noChangeAspect="1"/>
          </p:cNvPicPr>
          <p:nvPr>
            <p:ph type="pic" idx="1"/>
          </p:nvPr>
        </p:nvPicPr>
        <p:blipFill>
          <a:blip r:embed="rId2"/>
          <a:srcRect/>
          <a:stretch>
            <a:fillRect/>
          </a:stretch>
        </p:blipFill>
        <p:spPr/>
      </p:pic>
      <p:sp>
        <p:nvSpPr>
          <p:cNvPr id="4" name="Text Placeholder 3"/>
          <p:cNvSpPr>
            <a:spLocks noGrp="1"/>
          </p:cNvSpPr>
          <p:nvPr>
            <p:ph type="body" sz="half" idx="2"/>
          </p:nvPr>
        </p:nvSpPr>
        <p:spPr/>
        <p:txBody>
          <a:bodyPr/>
          <a:lstStyle/>
          <a:p>
            <a:r>
              <a:rPr lang="en-US" dirty="0"/>
              <a:t>Caught by instructor in January 2012.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Rainbow and Brown Trout:</a:t>
            </a:r>
            <a:br>
              <a:rPr lang="en-US" sz="2800" dirty="0"/>
            </a:br>
            <a:r>
              <a:rPr lang="en-US" sz="2800" dirty="0"/>
              <a:t>Caught Jan. 2013-5 by Students, Owens River</a:t>
            </a:r>
          </a:p>
        </p:txBody>
      </p:sp>
      <p:pic>
        <p:nvPicPr>
          <p:cNvPr id="6" name="Content Placeholder 5" descr="rainbow.JPG"/>
          <p:cNvPicPr>
            <a:picLocks noGrp="1" noChangeAspect="1"/>
          </p:cNvPicPr>
          <p:nvPr>
            <p:ph sz="half" idx="1"/>
          </p:nvPr>
        </p:nvPicPr>
        <p:blipFill>
          <a:blip r:embed="rId2">
            <a:extLst>
              <a:ext uri="{28A0092B-C50C-407E-A947-70E740481C1C}">
                <a14:useLocalDpi xmlns:a14="http://schemas.microsoft.com/office/drawing/2010/main" val="0"/>
              </a:ext>
            </a:extLst>
          </a:blip>
          <a:srcRect l="16538" r="16538"/>
          <a:stretch>
            <a:fillRect/>
          </a:stretch>
        </p:blipFill>
        <p:spPr/>
      </p:pic>
      <p:pic>
        <p:nvPicPr>
          <p:cNvPr id="9" name="Content Placeholder 8" descr="brown.JPG"/>
          <p:cNvPicPr>
            <a:picLocks noGrp="1" noChangeAspect="1"/>
          </p:cNvPicPr>
          <p:nvPr>
            <p:ph sz="half" idx="2"/>
          </p:nvPr>
        </p:nvPicPr>
        <p:blipFill>
          <a:blip r:embed="rId3">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44235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Fishing Guides in the Owens Valley will be led by Jim Stimson of Jim Stimson Fly Fishing</a:t>
            </a:r>
          </a:p>
        </p:txBody>
      </p:sp>
      <p:sp>
        <p:nvSpPr>
          <p:cNvPr id="4" name="Text Placeholder 3"/>
          <p:cNvSpPr>
            <a:spLocks noGrp="1"/>
          </p:cNvSpPr>
          <p:nvPr>
            <p:ph type="body" sz="half" idx="2"/>
          </p:nvPr>
        </p:nvSpPr>
        <p:spPr>
          <a:xfrm>
            <a:off x="1507138" y="5367338"/>
            <a:ext cx="6957723" cy="804862"/>
          </a:xfrm>
        </p:spPr>
        <p:txBody>
          <a:bodyPr>
            <a:normAutofit/>
          </a:bodyPr>
          <a:lstStyle/>
          <a:p>
            <a:r>
              <a:rPr lang="en-US" dirty="0"/>
              <a:t>Professional guides of will guide us on the Owens River for three days. Depending on weather, an additional day will be available for fishing on our own in Bishop with the instructor’s help and the knowledge you have acquired). </a:t>
            </a:r>
          </a:p>
        </p:txBody>
      </p:sp>
      <p:pic>
        <p:nvPicPr>
          <p:cNvPr id="8" name="Picture Placeholder 7">
            <a:extLst>
              <a:ext uri="{FF2B5EF4-FFF2-40B4-BE49-F238E27FC236}">
                <a16:creationId xmlns:a16="http://schemas.microsoft.com/office/drawing/2014/main" id="{6156C956-C52C-2240-A5FF-F54CF7E98FAE}"/>
              </a:ext>
            </a:extLst>
          </p:cNvPr>
          <p:cNvPicPr>
            <a:picLocks noGrp="1" noChangeAspect="1"/>
          </p:cNvPicPr>
          <p:nvPr>
            <p:ph type="pic" idx="1"/>
          </p:nvPr>
        </p:nvPicPr>
        <p:blipFill>
          <a:blip r:embed="rId2"/>
          <a:srcRect l="17" r="17"/>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20B3-CA6D-904F-8706-D0E1FBC07001}"/>
              </a:ext>
            </a:extLst>
          </p:cNvPr>
          <p:cNvSpPr>
            <a:spLocks noGrp="1"/>
          </p:cNvSpPr>
          <p:nvPr>
            <p:ph type="title"/>
          </p:nvPr>
        </p:nvSpPr>
        <p:spPr/>
        <p:txBody>
          <a:bodyPr/>
          <a:lstStyle/>
          <a:p>
            <a:r>
              <a:rPr lang="en-US" dirty="0"/>
              <a:t>Upper Owens just before Leaving 2015</a:t>
            </a:r>
          </a:p>
        </p:txBody>
      </p:sp>
      <p:pic>
        <p:nvPicPr>
          <p:cNvPr id="6" name="Picture Placeholder 5">
            <a:extLst>
              <a:ext uri="{FF2B5EF4-FFF2-40B4-BE49-F238E27FC236}">
                <a16:creationId xmlns:a16="http://schemas.microsoft.com/office/drawing/2014/main" id="{C56FCBE4-9167-E74A-A919-334DABA1863E}"/>
              </a:ext>
            </a:extLst>
          </p:cNvPr>
          <p:cNvPicPr>
            <a:picLocks noGrp="1" noChangeAspect="1"/>
          </p:cNvPicPr>
          <p:nvPr>
            <p:ph type="pic" idx="1"/>
          </p:nvPr>
        </p:nvPicPr>
        <p:blipFill>
          <a:blip r:embed="rId2"/>
          <a:srcRect l="5500" r="5500"/>
          <a:stretch>
            <a:fillRect/>
          </a:stretch>
        </p:blipFill>
        <p:spPr/>
      </p:pic>
      <p:sp>
        <p:nvSpPr>
          <p:cNvPr id="4" name="Text Placeholder 3">
            <a:extLst>
              <a:ext uri="{FF2B5EF4-FFF2-40B4-BE49-F238E27FC236}">
                <a16:creationId xmlns:a16="http://schemas.microsoft.com/office/drawing/2014/main" id="{769AAC14-1B25-1D43-A10D-AA9643235D58}"/>
              </a:ext>
            </a:extLst>
          </p:cNvPr>
          <p:cNvSpPr>
            <a:spLocks noGrp="1"/>
          </p:cNvSpPr>
          <p:nvPr>
            <p:ph type="body" sz="half" idx="2"/>
          </p:nvPr>
        </p:nvSpPr>
        <p:spPr/>
        <p:txBody>
          <a:bodyPr/>
          <a:lstStyle/>
          <a:p>
            <a:r>
              <a:rPr lang="en-US" dirty="0"/>
              <a:t>Photo by Chief Guide Jim Stimson</a:t>
            </a:r>
          </a:p>
          <a:p>
            <a:endParaRPr lang="en-US" dirty="0"/>
          </a:p>
        </p:txBody>
      </p:sp>
    </p:spTree>
    <p:extLst>
      <p:ext uri="{BB962C8B-B14F-4D97-AF65-F5344CB8AC3E}">
        <p14:creationId xmlns:p14="http://schemas.microsoft.com/office/powerpoint/2010/main" val="177346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Food and Lodging in Bishop: The </a:t>
            </a:r>
            <a:r>
              <a:rPr lang="en-US" dirty="0" err="1"/>
              <a:t>Creekside</a:t>
            </a:r>
            <a:r>
              <a:rPr lang="en-US" dirty="0"/>
              <a:t> Inn</a:t>
            </a:r>
          </a:p>
        </p:txBody>
      </p:sp>
      <p:pic>
        <p:nvPicPr>
          <p:cNvPr id="8" name="Content Placeholder 7" descr="creekside.jpg"/>
          <p:cNvPicPr>
            <a:picLocks noGrp="1" noChangeAspect="1"/>
          </p:cNvPicPr>
          <p:nvPr>
            <p:ph idx="1"/>
          </p:nvPr>
        </p:nvPicPr>
        <p:blipFill>
          <a:blip r:embed="rId2"/>
          <a:srcRect t="-39710" b="-39710"/>
          <a:stretch>
            <a:fillRect/>
          </a:stretch>
        </p:blipFill>
        <p:spPr/>
      </p:pic>
      <p:sp>
        <p:nvSpPr>
          <p:cNvPr id="7" name="Text Placeholder 6"/>
          <p:cNvSpPr>
            <a:spLocks noGrp="1"/>
          </p:cNvSpPr>
          <p:nvPr>
            <p:ph type="body" sz="half" idx="2"/>
          </p:nvPr>
        </p:nvSpPr>
        <p:spPr/>
        <p:txBody>
          <a:bodyPr/>
          <a:lstStyle/>
          <a:p>
            <a:r>
              <a:rPr lang="en-US" dirty="0"/>
              <a:t>Our Guides provide a basic lunch. Students are on there own for dinner in Bishop, a bustling town with restaurants from great Mexican fare and steakhouses to McDonalds and other fast food.</a:t>
            </a:r>
          </a:p>
          <a:p>
            <a:endParaRPr lang="en-US" dirty="0"/>
          </a:p>
          <a:p>
            <a:r>
              <a:rPr lang="en-US" dirty="0"/>
              <a:t>There are microwaves in the rooms and many different food choices within walking distance.</a:t>
            </a:r>
          </a:p>
          <a:p>
            <a:endParaRPr lang="en-US" dirty="0"/>
          </a:p>
          <a:p>
            <a:r>
              <a:rPr lang="en-US" dirty="0"/>
              <a:t>This is a dry—no alcoholic beverages—trip as students of all ages will be along. </a:t>
            </a:r>
          </a:p>
          <a:p>
            <a:endParaRPr lang="en-US" dirty="0"/>
          </a:p>
          <a:p>
            <a:r>
              <a:rPr lang="en-US" dirty="0"/>
              <a:t>Students admitted to the course should be committed to the outdoor ethos of fly fishing. </a:t>
            </a:r>
          </a:p>
        </p:txBody>
      </p:sp>
      <p:sp>
        <p:nvSpPr>
          <p:cNvPr id="9" name="TextBox 8"/>
          <p:cNvSpPr txBox="1"/>
          <p:nvPr/>
        </p:nvSpPr>
        <p:spPr>
          <a:xfrm>
            <a:off x="4091138" y="500650"/>
            <a:ext cx="4595661" cy="646331"/>
          </a:xfrm>
          <a:prstGeom prst="rect">
            <a:avLst/>
          </a:prstGeom>
          <a:noFill/>
        </p:spPr>
        <p:txBody>
          <a:bodyPr wrap="square" rtlCol="0">
            <a:spAutoFit/>
          </a:bodyPr>
          <a:lstStyle/>
          <a:p>
            <a:r>
              <a:rPr lang="en-US" dirty="0"/>
              <a:t>Motel provides complimentary and filling hot breakfast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008313" cy="515310"/>
          </a:xfrm>
        </p:spPr>
        <p:txBody>
          <a:bodyPr/>
          <a:lstStyle/>
          <a:p>
            <a:r>
              <a:rPr lang="en-US" dirty="0"/>
              <a:t>Dinner In Bishop—Choices</a:t>
            </a:r>
          </a:p>
        </p:txBody>
      </p:sp>
      <p:pic>
        <p:nvPicPr>
          <p:cNvPr id="9" name="Content Placeholder 8" descr="BISHOP%20CA.jpeg"/>
          <p:cNvPicPr>
            <a:picLocks noGrp="1" noChangeAspect="1"/>
          </p:cNvPicPr>
          <p:nvPr>
            <p:ph idx="1"/>
          </p:nvPr>
        </p:nvPicPr>
        <p:blipFill>
          <a:blip r:embed="rId2"/>
          <a:srcRect l="-12120" r="-12120"/>
          <a:stretch>
            <a:fillRect/>
          </a:stretch>
        </p:blipFill>
        <p:spPr>
          <a:xfrm>
            <a:off x="3575050" y="273050"/>
            <a:ext cx="5111750" cy="2690813"/>
          </a:xfrm>
        </p:spPr>
      </p:pic>
      <p:sp>
        <p:nvSpPr>
          <p:cNvPr id="7" name="Text Placeholder 6"/>
          <p:cNvSpPr>
            <a:spLocks noGrp="1"/>
          </p:cNvSpPr>
          <p:nvPr>
            <p:ph type="body" sz="half" idx="2"/>
          </p:nvPr>
        </p:nvSpPr>
        <p:spPr>
          <a:xfrm>
            <a:off x="457200" y="1021948"/>
            <a:ext cx="3008313" cy="5836052"/>
          </a:xfrm>
        </p:spPr>
        <p:txBody>
          <a:bodyPr>
            <a:normAutofit fontScale="40000" lnSpcReduction="20000"/>
          </a:bodyPr>
          <a:lstStyle/>
          <a:p>
            <a:r>
              <a:rPr lang="en-US" sz="2250" b="1" dirty="0" err="1"/>
              <a:t>Astorga's</a:t>
            </a:r>
            <a:r>
              <a:rPr lang="en-US" sz="2250" b="1" dirty="0"/>
              <a:t> Mexican Grill</a:t>
            </a:r>
            <a:r>
              <a:rPr lang="en-US" sz="2250" dirty="0"/>
              <a:t> </a:t>
            </a:r>
            <a:br>
              <a:rPr lang="en-US" sz="2250" dirty="0"/>
            </a:br>
            <a:r>
              <a:rPr lang="en-US" sz="2250" dirty="0"/>
              <a:t>2206 N. Sierra Hwy.</a:t>
            </a:r>
            <a:br>
              <a:rPr lang="en-US" sz="2250" dirty="0"/>
            </a:br>
            <a:r>
              <a:rPr lang="en-US" sz="2250" dirty="0"/>
              <a:t>Bishop, CA 93514</a:t>
            </a:r>
            <a:br>
              <a:rPr lang="en-US" sz="2250" dirty="0"/>
            </a:br>
            <a:r>
              <a:rPr lang="en-US" sz="2250" dirty="0"/>
              <a:t>tel:(760) 872-3849</a:t>
            </a:r>
          </a:p>
          <a:p>
            <a:endParaRPr lang="en-US" sz="2250" dirty="0"/>
          </a:p>
          <a:p>
            <a:r>
              <a:rPr lang="en-US" sz="2250" b="1" dirty="0"/>
              <a:t>Bar B Q Bills</a:t>
            </a:r>
            <a:r>
              <a:rPr lang="en-US" sz="2250" dirty="0"/>
              <a:t> </a:t>
            </a:r>
            <a:br>
              <a:rPr lang="en-US" sz="2250" dirty="0"/>
            </a:br>
            <a:r>
              <a:rPr lang="en-US" sz="2250" dirty="0"/>
              <a:t>187 S. Main St.</a:t>
            </a:r>
            <a:br>
              <a:rPr lang="en-US" sz="2250" dirty="0"/>
            </a:br>
            <a:r>
              <a:rPr lang="en-US" sz="2250" dirty="0"/>
              <a:t>Bishop, CA 93514</a:t>
            </a:r>
            <a:br>
              <a:rPr lang="en-US" sz="2250" dirty="0"/>
            </a:br>
            <a:r>
              <a:rPr lang="en-US" sz="2250" dirty="0"/>
              <a:t>tel:760-872-5535</a:t>
            </a:r>
          </a:p>
          <a:p>
            <a:endParaRPr lang="en-US" sz="2250" dirty="0"/>
          </a:p>
          <a:p>
            <a:r>
              <a:rPr lang="en-US" sz="2250" b="1" dirty="0"/>
              <a:t>Erick </a:t>
            </a:r>
            <a:r>
              <a:rPr lang="en-US" sz="2250" b="1" dirty="0" err="1"/>
              <a:t>Schat's</a:t>
            </a:r>
            <a:r>
              <a:rPr lang="en-US" sz="2250" b="1" dirty="0"/>
              <a:t> </a:t>
            </a:r>
            <a:r>
              <a:rPr lang="en-US" sz="2250" b="1" dirty="0" err="1"/>
              <a:t>Bakkery</a:t>
            </a:r>
            <a:r>
              <a:rPr lang="en-US" sz="2250" dirty="0"/>
              <a:t> </a:t>
            </a:r>
            <a:br>
              <a:rPr lang="en-US" sz="2250" dirty="0"/>
            </a:br>
            <a:r>
              <a:rPr lang="en-US" sz="2250" dirty="0"/>
              <a:t>763 North Main Street</a:t>
            </a:r>
            <a:br>
              <a:rPr lang="en-US" sz="2250" dirty="0"/>
            </a:br>
            <a:r>
              <a:rPr lang="en-US" sz="2250" dirty="0"/>
              <a:t>Bishop, CA 93514</a:t>
            </a:r>
            <a:br>
              <a:rPr lang="en-US" sz="2250" dirty="0"/>
            </a:br>
            <a:r>
              <a:rPr lang="en-US" sz="2250" dirty="0"/>
              <a:t>tel:760-873-7156</a:t>
            </a:r>
          </a:p>
          <a:p>
            <a:endParaRPr lang="en-US" sz="2250" dirty="0"/>
          </a:p>
          <a:p>
            <a:r>
              <a:rPr lang="en-US" sz="2250" b="1" dirty="0"/>
              <a:t>Holy Smoke Texas BBQ</a:t>
            </a:r>
            <a:r>
              <a:rPr lang="en-US" sz="2250" dirty="0"/>
              <a:t> </a:t>
            </a:r>
            <a:br>
              <a:rPr lang="en-US" sz="2250" dirty="0"/>
            </a:br>
            <a:r>
              <a:rPr lang="en-US" sz="2250" dirty="0"/>
              <a:t>772 North Main Street</a:t>
            </a:r>
            <a:br>
              <a:rPr lang="en-US" sz="2250" dirty="0"/>
            </a:br>
            <a:r>
              <a:rPr lang="en-US" sz="2250" dirty="0"/>
              <a:t>Bishop, CA 93514</a:t>
            </a:r>
            <a:br>
              <a:rPr lang="en-US" sz="2250" dirty="0"/>
            </a:br>
            <a:r>
              <a:rPr lang="en-US" sz="2250" dirty="0"/>
              <a:t>tel:760-872-4227</a:t>
            </a:r>
          </a:p>
          <a:p>
            <a:endParaRPr lang="en-US" sz="2250" dirty="0"/>
          </a:p>
          <a:p>
            <a:r>
              <a:rPr lang="en-US" sz="2250" b="1" dirty="0"/>
              <a:t>Imperial Gourmet Chinese Restaurant </a:t>
            </a:r>
            <a:br>
              <a:rPr lang="en-US" sz="2250" dirty="0"/>
            </a:br>
            <a:r>
              <a:rPr lang="en-US" sz="2250" dirty="0"/>
              <a:t>937 N. Main St.</a:t>
            </a:r>
            <a:br>
              <a:rPr lang="en-US" sz="2250" dirty="0"/>
            </a:br>
            <a:r>
              <a:rPr lang="en-US" sz="2250" dirty="0"/>
              <a:t>Bishop, CA 93514</a:t>
            </a:r>
            <a:br>
              <a:rPr lang="en-US" sz="2250" dirty="0"/>
            </a:br>
            <a:r>
              <a:rPr lang="en-US" sz="2250" dirty="0"/>
              <a:t>tel:760-872-1144 </a:t>
            </a:r>
          </a:p>
          <a:p>
            <a:endParaRPr lang="en-US" sz="2250" dirty="0"/>
          </a:p>
          <a:p>
            <a:r>
              <a:rPr lang="en-US" sz="2250" b="1" dirty="0"/>
              <a:t>La Casita Mexican </a:t>
            </a:r>
            <a:r>
              <a:rPr lang="en-US" sz="2250" b="1" dirty="0" err="1"/>
              <a:t>Resturant</a:t>
            </a:r>
            <a:r>
              <a:rPr lang="en-US" sz="2250" dirty="0"/>
              <a:t> </a:t>
            </a:r>
            <a:br>
              <a:rPr lang="en-US" sz="2250" dirty="0"/>
            </a:br>
            <a:r>
              <a:rPr lang="en-US" sz="2250" dirty="0"/>
              <a:t>175 S. Main St.</a:t>
            </a:r>
            <a:br>
              <a:rPr lang="en-US" sz="2250" dirty="0"/>
            </a:br>
            <a:r>
              <a:rPr lang="en-US" sz="2250" dirty="0"/>
              <a:t>Bishop, CA 93514</a:t>
            </a:r>
            <a:br>
              <a:rPr lang="en-US" sz="2250" dirty="0"/>
            </a:br>
            <a:r>
              <a:rPr lang="en-US" sz="2250" dirty="0"/>
              <a:t>tel:760-873-4828</a:t>
            </a:r>
          </a:p>
          <a:p>
            <a:endParaRPr lang="en-US" sz="2250" dirty="0"/>
          </a:p>
          <a:p>
            <a:r>
              <a:rPr lang="en-US" sz="2250" b="1" dirty="0"/>
              <a:t>McDonald's of Bishop </a:t>
            </a:r>
            <a:br>
              <a:rPr lang="en-US" sz="2250" dirty="0"/>
            </a:br>
            <a:r>
              <a:rPr lang="en-US" sz="2250" dirty="0"/>
              <a:t>562 N. Main Street </a:t>
            </a:r>
            <a:br>
              <a:rPr lang="en-US" sz="2250" dirty="0"/>
            </a:br>
            <a:r>
              <a:rPr lang="en-US" sz="2250" dirty="0"/>
              <a:t>Bishop, CA 93514</a:t>
            </a:r>
            <a:br>
              <a:rPr lang="en-US" sz="2250" dirty="0"/>
            </a:br>
            <a:r>
              <a:rPr lang="en-US" sz="2250" dirty="0"/>
              <a:t>tel:760-872-1211 </a:t>
            </a:r>
          </a:p>
          <a:p>
            <a:r>
              <a:rPr lang="en-US" sz="2250" b="1" dirty="0"/>
              <a:t>Pizza Factory</a:t>
            </a:r>
            <a:r>
              <a:rPr lang="en-US" sz="2250" dirty="0"/>
              <a:t> </a:t>
            </a:r>
            <a:br>
              <a:rPr lang="en-US" sz="2250" dirty="0"/>
            </a:br>
            <a:r>
              <a:rPr lang="en-US" sz="2250" dirty="0"/>
              <a:t>970 North Main Street</a:t>
            </a:r>
            <a:br>
              <a:rPr lang="en-US" sz="2250" dirty="0"/>
            </a:br>
            <a:r>
              <a:rPr lang="en-US" sz="2250" dirty="0"/>
              <a:t>Bishop, CA 93514</a:t>
            </a:r>
            <a:br>
              <a:rPr lang="en-US" sz="2250" dirty="0"/>
            </a:br>
            <a:r>
              <a:rPr lang="en-US" sz="2250" dirty="0"/>
              <a:t>tel:(760) 872-8888</a:t>
            </a:r>
          </a:p>
          <a:p>
            <a:endParaRPr lang="en-US" sz="2250" dirty="0"/>
          </a:p>
          <a:p>
            <a:r>
              <a:rPr lang="en-US" sz="2250" b="1" dirty="0"/>
              <a:t>Starbucks Coffee</a:t>
            </a:r>
            <a:r>
              <a:rPr lang="en-US" sz="2250" dirty="0"/>
              <a:t> </a:t>
            </a:r>
            <a:br>
              <a:rPr lang="en-US" sz="2250" dirty="0"/>
            </a:br>
            <a:r>
              <a:rPr lang="en-US" sz="2250" dirty="0"/>
              <a:t>905 N Main St</a:t>
            </a:r>
            <a:br>
              <a:rPr lang="en-US" sz="2250" dirty="0"/>
            </a:br>
            <a:r>
              <a:rPr lang="en-US" sz="2250" dirty="0"/>
              <a:t>Bishop, CA 93514</a:t>
            </a:r>
            <a:br>
              <a:rPr lang="en-US" sz="2250" dirty="0"/>
            </a:br>
            <a:r>
              <a:rPr lang="en-US" sz="2250" dirty="0"/>
              <a:t>tel:760) 872-6582</a:t>
            </a:r>
          </a:p>
          <a:p>
            <a:endParaRPr lang="en-US" sz="2250" dirty="0"/>
          </a:p>
          <a:p>
            <a:r>
              <a:rPr lang="en-US" sz="2105" dirty="0"/>
              <a:t> </a:t>
            </a:r>
          </a:p>
          <a:p>
            <a:r>
              <a:rPr lang="en-US" sz="2105" dirty="0"/>
              <a:t> </a:t>
            </a:r>
          </a:p>
          <a:p>
            <a:endParaRPr lang="en-US" sz="2105" dirty="0"/>
          </a:p>
        </p:txBody>
      </p:sp>
      <p:sp>
        <p:nvSpPr>
          <p:cNvPr id="10" name="TextBox 9"/>
          <p:cNvSpPr txBox="1"/>
          <p:nvPr/>
        </p:nvSpPr>
        <p:spPr>
          <a:xfrm>
            <a:off x="4204306" y="3664412"/>
            <a:ext cx="4482494" cy="1477328"/>
          </a:xfrm>
          <a:prstGeom prst="rect">
            <a:avLst/>
          </a:prstGeom>
          <a:noFill/>
        </p:spPr>
        <p:txBody>
          <a:bodyPr wrap="square" rtlCol="0">
            <a:spAutoFit/>
          </a:bodyPr>
          <a:lstStyle/>
          <a:p>
            <a:r>
              <a:rPr lang="en-US" dirty="0"/>
              <a:t>Mexican Food, Pizza, McDonalds, Bar B Q, Thai, Chinese and Other Food Choices Walking Distance from the Motel—Basic Lunch On River Provided by Guides.</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Enchiladas con </a:t>
            </a:r>
            <a:r>
              <a:rPr lang="en-US" dirty="0" err="1"/>
              <a:t>Queso</a:t>
            </a:r>
            <a:r>
              <a:rPr lang="en-US" dirty="0"/>
              <a:t> </a:t>
            </a:r>
            <a:r>
              <a:rPr lang="en-US" dirty="0" err="1"/>
              <a:t>y</a:t>
            </a:r>
            <a:r>
              <a:rPr lang="en-US" dirty="0"/>
              <a:t> Frijoles: Bishop, California</a:t>
            </a:r>
          </a:p>
        </p:txBody>
      </p:sp>
      <p:pic>
        <p:nvPicPr>
          <p:cNvPr id="8" name="Picture Placeholder 7" descr="Mex_food.JPG"/>
          <p:cNvPicPr>
            <a:picLocks noGrp="1" noChangeAspect="1"/>
          </p:cNvPicPr>
          <p:nvPr>
            <p:ph type="pic" idx="1"/>
          </p:nvPr>
        </p:nvPicPr>
        <p:blipFill>
          <a:blip r:embed="rId2"/>
          <a:srcRect/>
          <a:stretch>
            <a:fillRect/>
          </a:stretch>
        </p:blipFill>
        <p:spPr/>
      </p:pic>
      <p:sp>
        <p:nvSpPr>
          <p:cNvPr id="7" name="Text Placeholder 6"/>
          <p:cNvSpPr>
            <a:spLocks noGrp="1"/>
          </p:cNvSpPr>
          <p:nvPr>
            <p:ph type="body" sz="half" idx="2"/>
          </p:nvPr>
        </p:nvSpPr>
        <p:spPr/>
        <p:txBody>
          <a:bodyPr/>
          <a:lstStyle/>
          <a:p>
            <a:r>
              <a:rPr lang="en-US" dirty="0"/>
              <a:t>Yummy!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F_Bishop.png"/>
          <p:cNvPicPr>
            <a:picLocks noChangeAspect="1"/>
          </p:cNvPicPr>
          <p:nvPr/>
        </p:nvPicPr>
        <p:blipFill>
          <a:blip r:embed="rId2"/>
          <a:stretch>
            <a:fillRect/>
          </a:stretch>
        </p:blipFill>
        <p:spPr>
          <a:xfrm>
            <a:off x="-2503544" y="-185057"/>
            <a:ext cx="14186036" cy="68762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Week 4: Writing and Presenting Your Fishing Blogs</a:t>
            </a:r>
          </a:p>
        </p:txBody>
      </p:sp>
      <p:pic>
        <p:nvPicPr>
          <p:cNvPr id="15" name="Content Placeholder 14" descr="An Unforgettable Salmon  I Keep A Fish   The Fishing Professor.png"/>
          <p:cNvPicPr>
            <a:picLocks noGrp="1" noChangeAspect="1"/>
          </p:cNvPicPr>
          <p:nvPr>
            <p:ph idx="1"/>
          </p:nvPr>
        </p:nvPicPr>
        <p:blipFill>
          <a:blip r:embed="rId2"/>
          <a:srcRect t="-877" b="-877"/>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176AB-04E5-F54A-9A64-3DF4CF2F59EA}"/>
              </a:ext>
            </a:extLst>
          </p:cNvPr>
          <p:cNvSpPr>
            <a:spLocks noGrp="1"/>
          </p:cNvSpPr>
          <p:nvPr>
            <p:ph type="title"/>
          </p:nvPr>
        </p:nvSpPr>
        <p:spPr/>
        <p:txBody>
          <a:bodyPr/>
          <a:lstStyle/>
          <a:p>
            <a:r>
              <a:rPr lang="en-US" dirty="0"/>
              <a:t>Gear Required</a:t>
            </a:r>
          </a:p>
        </p:txBody>
      </p:sp>
      <p:sp>
        <p:nvSpPr>
          <p:cNvPr id="3" name="Content Placeholder 2">
            <a:extLst>
              <a:ext uri="{FF2B5EF4-FFF2-40B4-BE49-F238E27FC236}">
                <a16:creationId xmlns:a16="http://schemas.microsoft.com/office/drawing/2014/main" id="{AC8DFCCD-8138-F545-961C-CB1AEC34EF81}"/>
              </a:ext>
            </a:extLst>
          </p:cNvPr>
          <p:cNvSpPr>
            <a:spLocks noGrp="1"/>
          </p:cNvSpPr>
          <p:nvPr>
            <p:ph idx="1"/>
          </p:nvPr>
        </p:nvSpPr>
        <p:spPr/>
        <p:txBody>
          <a:bodyPr/>
          <a:lstStyle/>
          <a:p>
            <a:r>
              <a:rPr lang="en-US" dirty="0"/>
              <a:t>1. Borrow from Fly Fishing Club, Outing Club or friends.</a:t>
            </a:r>
          </a:p>
          <a:p>
            <a:r>
              <a:rPr lang="en-US" dirty="0"/>
              <a:t>2. Purchase—Needed:</a:t>
            </a:r>
          </a:p>
          <a:p>
            <a:r>
              <a:rPr lang="en-US" dirty="0"/>
              <a:t>A. Waders—$99.00 and up </a:t>
            </a:r>
            <a:r>
              <a:rPr lang="en-US" dirty="0" err="1"/>
              <a:t>Cabellas</a:t>
            </a:r>
            <a:r>
              <a:rPr lang="en-US" dirty="0"/>
              <a:t>/Beans</a:t>
            </a:r>
          </a:p>
          <a:p>
            <a:r>
              <a:rPr lang="en-US" dirty="0"/>
              <a:t>B. Wading Boots—$129.00 and Up</a:t>
            </a:r>
          </a:p>
          <a:p>
            <a:r>
              <a:rPr lang="en-US" dirty="0"/>
              <a:t>C. 5-6 Weight fly rod, reel with line: </a:t>
            </a:r>
          </a:p>
          <a:p>
            <a:r>
              <a:rPr lang="en-US"/>
              <a:t>Example: Quest </a:t>
            </a:r>
            <a:r>
              <a:rPr lang="en-US" dirty="0"/>
              <a:t>II Outfit LL Bean: $139-149.00</a:t>
            </a:r>
          </a:p>
        </p:txBody>
      </p:sp>
    </p:spTree>
    <p:extLst>
      <p:ext uri="{BB962C8B-B14F-4D97-AF65-F5344CB8AC3E}">
        <p14:creationId xmlns:p14="http://schemas.microsoft.com/office/powerpoint/2010/main" val="3104309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Application, Deadlines</a:t>
            </a:r>
          </a:p>
        </p:txBody>
      </p:sp>
      <p:sp>
        <p:nvSpPr>
          <p:cNvPr id="3" name="Content Placeholder 2"/>
          <p:cNvSpPr>
            <a:spLocks noGrp="1"/>
          </p:cNvSpPr>
          <p:nvPr>
            <p:ph idx="1"/>
          </p:nvPr>
        </p:nvSpPr>
        <p:spPr/>
        <p:txBody>
          <a:bodyPr>
            <a:normAutofit fontScale="85000" lnSpcReduction="10000"/>
          </a:bodyPr>
          <a:lstStyle/>
          <a:p>
            <a:r>
              <a:rPr lang="en-US" dirty="0"/>
              <a:t>1. $2050—2500 depending on gear owned. Includes airfare, hotel, airport shuttle in CA, breakfast in CA, 3 days professional guiding on the Owens River, LL Bean fly casting instruction, fly tying material.</a:t>
            </a:r>
          </a:p>
          <a:p>
            <a:r>
              <a:rPr lang="en-US" dirty="0"/>
              <a:t>Incidental costs</a:t>
            </a:r>
            <a:r>
              <a:rPr lang="en-US"/>
              <a:t>: 4 dinners </a:t>
            </a:r>
            <a:r>
              <a:rPr lang="en-US" dirty="0"/>
              <a:t>in Bishop, travel to/from Logan airport, CA fishing license 3-4 days. </a:t>
            </a:r>
          </a:p>
          <a:p>
            <a:r>
              <a:rPr lang="en-US" dirty="0"/>
              <a:t>2.  Application due Friday September 21</a:t>
            </a:r>
            <a:r>
              <a:rPr lang="en-US" baseline="30000" dirty="0"/>
              <a:t>st</a:t>
            </a:r>
            <a:r>
              <a:rPr lang="en-US" dirty="0"/>
              <a:t> 5:00 PM as Word Attachment only: </a:t>
            </a:r>
            <a:r>
              <a:rPr lang="en-US" dirty="0">
                <a:hlinkClick r:id="rId2"/>
              </a:rPr>
              <a:t>David.Suchoff@Colby.edu</a:t>
            </a:r>
            <a:r>
              <a:rPr lang="en-US" dirty="0"/>
              <a:t>. </a:t>
            </a:r>
          </a:p>
          <a:p>
            <a:r>
              <a:rPr lang="en-US" dirty="0"/>
              <a:t>3. $500 Non-Refundable Deposit due at Financial Services Friday Oct. 17 2018. </a:t>
            </a:r>
          </a:p>
          <a:p>
            <a:r>
              <a:rPr lang="en-US" dirty="0"/>
              <a:t>4. Full Colby cost (currently $2050) due Dec. 1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8700-72E8-3E4C-88AA-3D6CF3CED5F4}"/>
              </a:ext>
            </a:extLst>
          </p:cNvPr>
          <p:cNvSpPr>
            <a:spLocks noGrp="1"/>
          </p:cNvSpPr>
          <p:nvPr>
            <p:ph type="title"/>
          </p:nvPr>
        </p:nvSpPr>
        <p:spPr/>
        <p:txBody>
          <a:bodyPr/>
          <a:lstStyle/>
          <a:p>
            <a:r>
              <a:rPr lang="en-US" dirty="0"/>
              <a:t>Funding: </a:t>
            </a:r>
            <a:r>
              <a:rPr lang="en-US" dirty="0" err="1"/>
              <a:t>DavisConnects</a:t>
            </a:r>
            <a:endParaRPr lang="en-US" dirty="0"/>
          </a:p>
        </p:txBody>
      </p:sp>
      <p:sp>
        <p:nvSpPr>
          <p:cNvPr id="3" name="Content Placeholder 2">
            <a:extLst>
              <a:ext uri="{FF2B5EF4-FFF2-40B4-BE49-F238E27FC236}">
                <a16:creationId xmlns:a16="http://schemas.microsoft.com/office/drawing/2014/main" id="{A04F5538-2865-3046-8FC0-9BA1BCF8BBF8}"/>
              </a:ext>
            </a:extLst>
          </p:cNvPr>
          <p:cNvSpPr>
            <a:spLocks noGrp="1"/>
          </p:cNvSpPr>
          <p:nvPr>
            <p:ph idx="1"/>
          </p:nvPr>
        </p:nvSpPr>
        <p:spPr/>
        <p:txBody>
          <a:bodyPr/>
          <a:lstStyle/>
          <a:p>
            <a:r>
              <a:rPr lang="en-US" dirty="0"/>
              <a:t>There will be limited, competitive funding available through </a:t>
            </a:r>
            <a:r>
              <a:rPr lang="en-US" dirty="0" err="1"/>
              <a:t>DavisConnects</a:t>
            </a:r>
            <a:r>
              <a:rPr lang="en-US" dirty="0"/>
              <a:t>: applications will be available Oct. 1, with an early decision on Oct. 5</a:t>
            </a:r>
            <a:r>
              <a:rPr lang="en-US" baseline="30000" dirty="0"/>
              <a:t>th</a:t>
            </a:r>
            <a:r>
              <a:rPr lang="en-US" dirty="0"/>
              <a:t>. Go to &lt;</a:t>
            </a:r>
            <a:r>
              <a:rPr lang="en-US" dirty="0" err="1"/>
              <a:t>Colby.edu</a:t>
            </a:r>
            <a:r>
              <a:rPr lang="en-US" dirty="0"/>
              <a:t>/</a:t>
            </a:r>
            <a:r>
              <a:rPr lang="en-US" dirty="0" err="1"/>
              <a:t>davisconnects</a:t>
            </a:r>
            <a:r>
              <a:rPr lang="en-US" dirty="0"/>
              <a:t>&gt; for more information  </a:t>
            </a:r>
          </a:p>
        </p:txBody>
      </p:sp>
    </p:spTree>
    <p:extLst>
      <p:ext uri="{BB962C8B-B14F-4D97-AF65-F5344CB8AC3E}">
        <p14:creationId xmlns:p14="http://schemas.microsoft.com/office/powerpoint/2010/main" val="178475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F2F84-7D4B-F544-A74B-2AA21E743B4D}"/>
              </a:ext>
            </a:extLst>
          </p:cNvPr>
          <p:cNvPicPr>
            <a:picLocks noChangeAspect="1"/>
          </p:cNvPicPr>
          <p:nvPr/>
        </p:nvPicPr>
        <p:blipFill>
          <a:blip r:embed="rId2"/>
          <a:stretch>
            <a:fillRect/>
          </a:stretch>
        </p:blipFill>
        <p:spPr>
          <a:xfrm>
            <a:off x="396143" y="0"/>
            <a:ext cx="8351714" cy="6858000"/>
          </a:xfrm>
          <a:prstGeom prst="rect">
            <a:avLst/>
          </a:prstGeom>
        </p:spPr>
      </p:pic>
    </p:spTree>
    <p:extLst>
      <p:ext uri="{BB962C8B-B14F-4D97-AF65-F5344CB8AC3E}">
        <p14:creationId xmlns:p14="http://schemas.microsoft.com/office/powerpoint/2010/main" val="358517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Lower Owens River Bishop CA</a:t>
            </a:r>
          </a:p>
        </p:txBody>
      </p:sp>
      <p:pic>
        <p:nvPicPr>
          <p:cNvPr id="12" name="Content Placeholder 11" descr="image_1.jpeg"/>
          <p:cNvPicPr>
            <a:picLocks noGrp="1" noChangeAspect="1"/>
          </p:cNvPicPr>
          <p:nvPr>
            <p:ph sz="half" idx="1"/>
          </p:nvPr>
        </p:nvPicPr>
        <p:blipFill>
          <a:blip r:embed="rId2">
            <a:extLst>
              <a:ext uri="{28A0092B-C50C-407E-A947-70E740481C1C}">
                <a14:useLocalDpi xmlns:a14="http://schemas.microsoft.com/office/drawing/2010/main" val="0"/>
              </a:ext>
            </a:extLst>
          </a:blip>
          <a:srcRect l="16538" r="16538"/>
          <a:stretch>
            <a:fillRect/>
          </a:stretch>
        </p:blipFill>
        <p:spPr/>
      </p:pic>
      <p:pic>
        <p:nvPicPr>
          <p:cNvPr id="13" name="Content Placeholder 12" descr="Eliot.jpg"/>
          <p:cNvPicPr>
            <a:picLocks noGrp="1" noChangeAspect="1"/>
          </p:cNvPicPr>
          <p:nvPr>
            <p:ph sz="half" idx="2"/>
          </p:nvPr>
        </p:nvPicPr>
        <p:blipFill>
          <a:blip r:embed="rId3">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32620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Requirements for Course</a:t>
            </a:r>
          </a:p>
        </p:txBody>
      </p:sp>
      <p:sp>
        <p:nvSpPr>
          <p:cNvPr id="3" name="Subtitle 2"/>
          <p:cNvSpPr>
            <a:spLocks noGrp="1"/>
          </p:cNvSpPr>
          <p:nvPr>
            <p:ph sz="half" idx="1"/>
          </p:nvPr>
        </p:nvSpPr>
        <p:spPr>
          <a:xfrm>
            <a:off x="457200" y="1600200"/>
            <a:ext cx="3697302" cy="4954865"/>
          </a:xfrm>
        </p:spPr>
        <p:txBody>
          <a:bodyPr>
            <a:normAutofit fontScale="92500"/>
          </a:bodyPr>
          <a:lstStyle/>
          <a:p>
            <a:r>
              <a:rPr lang="en-US" dirty="0"/>
              <a:t>1.Interest in fly fishing</a:t>
            </a:r>
          </a:p>
          <a:p>
            <a:r>
              <a:rPr lang="en-US" dirty="0"/>
              <a:t>2. Winter  Outdoor experience (week 3)</a:t>
            </a:r>
          </a:p>
          <a:p>
            <a:r>
              <a:rPr lang="en-US" dirty="0"/>
              <a:t>3. Reading fishing literature.</a:t>
            </a:r>
          </a:p>
          <a:p>
            <a:r>
              <a:rPr lang="en-US" dirty="0"/>
              <a:t>4. Writing about Literature and Blogging.</a:t>
            </a:r>
          </a:p>
          <a:p>
            <a:r>
              <a:rPr lang="en-US" dirty="0"/>
              <a:t>5. $2050 Basic Cost, $2,500 Maximum (gear depending).</a:t>
            </a:r>
          </a:p>
          <a:p>
            <a:endParaRPr lang="en-US" dirty="0"/>
          </a:p>
          <a:p>
            <a:pPr marL="0" indent="0">
              <a:buNone/>
            </a:pPr>
            <a:endParaRPr lang="en-US" dirty="0"/>
          </a:p>
          <a:p>
            <a:endParaRPr lang="en-US" dirty="0"/>
          </a:p>
          <a:p>
            <a:endParaRPr lang="en-US" dirty="0"/>
          </a:p>
          <a:p>
            <a:endParaRPr lang="en-US" dirty="0"/>
          </a:p>
          <a:p>
            <a:endParaRPr lang="en-US" dirty="0"/>
          </a:p>
        </p:txBody>
      </p:sp>
      <p:pic>
        <p:nvPicPr>
          <p:cNvPr id="6" name="Content Placeholder 5" descr="P1120009.JPG"/>
          <p:cNvPicPr>
            <a:picLocks noGrp="1" noChangeAspect="1"/>
          </p:cNvPicPr>
          <p:nvPr>
            <p:ph sz="half" idx="2"/>
          </p:nvPr>
        </p:nvPicPr>
        <p:blipFill>
          <a:blip r:embed="rId2"/>
          <a:srcRect t="-24712" b="-24712"/>
          <a:stretch>
            <a:fillRect/>
          </a:stretch>
        </p:blipFill>
        <p:spPr>
          <a:xfrm>
            <a:off x="4154502" y="1810210"/>
            <a:ext cx="4989498" cy="559161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 One—Getting Ready</a:t>
            </a:r>
          </a:p>
        </p:txBody>
      </p:sp>
      <p:sp>
        <p:nvSpPr>
          <p:cNvPr id="3" name="Content Placeholder 2"/>
          <p:cNvSpPr>
            <a:spLocks noGrp="1"/>
          </p:cNvSpPr>
          <p:nvPr>
            <p:ph sz="half" idx="1"/>
          </p:nvPr>
        </p:nvSpPr>
        <p:spPr/>
        <p:txBody>
          <a:bodyPr/>
          <a:lstStyle/>
          <a:p>
            <a:r>
              <a:rPr lang="en-US" dirty="0"/>
              <a:t>Thinking Like a Fish:</a:t>
            </a:r>
          </a:p>
          <a:p>
            <a:r>
              <a:rPr lang="en-US" dirty="0"/>
              <a:t>“How Trout Feed,” “Reading the Water,”  Nymphs,” “Streamers” and “Dry Flies,” from </a:t>
            </a:r>
            <a:r>
              <a:rPr lang="en-US" i="1" dirty="0"/>
              <a:t>The Orvis Guide to  Prospecting for Trout: How to Catch Fish When There’s No Hatch to Match</a:t>
            </a:r>
            <a:r>
              <a:rPr lang="en-US" dirty="0"/>
              <a:t>.</a:t>
            </a:r>
          </a:p>
        </p:txBody>
      </p:sp>
      <p:sp>
        <p:nvSpPr>
          <p:cNvPr id="4" name="Content Placeholder 3"/>
          <p:cNvSpPr>
            <a:spLocks noGrp="1"/>
          </p:cNvSpPr>
          <p:nvPr>
            <p:ph sz="half" idx="2"/>
          </p:nvPr>
        </p:nvSpPr>
        <p:spPr/>
        <p:txBody>
          <a:bodyPr/>
          <a:lstStyle/>
          <a:p>
            <a:r>
              <a:rPr lang="en-US" sz="2400" dirty="0"/>
              <a:t>Literature—Hemingway, “Big Two Hearted River, Thoreau, Walden (“Brute Neighbors and “The Ponds” and </a:t>
            </a:r>
            <a:r>
              <a:rPr lang="en-US" sz="2400" i="1" dirty="0"/>
              <a:t>The Maine Woods </a:t>
            </a:r>
            <a:r>
              <a:rPr lang="en-US" sz="2400" dirty="0"/>
              <a:t>, A.P Luce </a:t>
            </a:r>
            <a:r>
              <a:rPr lang="en-US" sz="2400" i="1" dirty="0"/>
              <a:t>Fishing and Thinking</a:t>
            </a:r>
            <a:r>
              <a:rPr lang="en-US" sz="2400" dirty="0"/>
              <a:t>, </a:t>
            </a:r>
            <a:r>
              <a:rPr lang="en-US" sz="2400" dirty="0" err="1"/>
              <a:t>Izzak</a:t>
            </a:r>
            <a:r>
              <a:rPr lang="en-US" sz="2400" dirty="0"/>
              <a:t> Walton, </a:t>
            </a:r>
            <a:r>
              <a:rPr lang="en-US" sz="2400" i="1" dirty="0"/>
              <a:t>The </a:t>
            </a:r>
            <a:r>
              <a:rPr lang="en-US" sz="2400" i="1" dirty="0" err="1"/>
              <a:t>Compleat</a:t>
            </a:r>
            <a:r>
              <a:rPr lang="en-US" sz="2400" i="1" dirty="0"/>
              <a:t> Angler</a:t>
            </a:r>
            <a:r>
              <a:rPr lang="en-US" sz="2400" dirty="0"/>
              <a:t>, John </a:t>
            </a:r>
            <a:r>
              <a:rPr lang="en-US" sz="2400" dirty="0" err="1"/>
              <a:t>Gierach</a:t>
            </a:r>
            <a:r>
              <a:rPr lang="en-US" sz="2400" dirty="0"/>
              <a:t>, Trout Bum. Topics include catch and release, fly selection, and the ethos of fly fishing as art.  </a:t>
            </a:r>
            <a:endParaRPr lang="en-US" dirty="0"/>
          </a:p>
          <a:p>
            <a:endParaRPr lang="en-US"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 Two—Hands On</a:t>
            </a:r>
          </a:p>
        </p:txBody>
      </p:sp>
      <p:pic>
        <p:nvPicPr>
          <p:cNvPr id="5" name="Content Placeholder 4" descr="P6150026.JPG"/>
          <p:cNvPicPr>
            <a:picLocks noGrp="1" noChangeAspect="1"/>
          </p:cNvPicPr>
          <p:nvPr>
            <p:ph sz="half" idx="1"/>
          </p:nvPr>
        </p:nvPicPr>
        <p:blipFill>
          <a:blip r:embed="rId2"/>
          <a:srcRect t="-24712" b="-24712"/>
          <a:stretch>
            <a:fillRect/>
          </a:stretch>
        </p:blipFill>
        <p:spPr>
          <a:xfrm>
            <a:off x="0" y="1051147"/>
            <a:ext cx="4593412" cy="5147755"/>
          </a:xfrm>
        </p:spPr>
      </p:pic>
      <p:sp>
        <p:nvSpPr>
          <p:cNvPr id="4" name="Content Placeholder 3"/>
          <p:cNvSpPr>
            <a:spLocks noGrp="1"/>
          </p:cNvSpPr>
          <p:nvPr>
            <p:ph sz="half" idx="2"/>
          </p:nvPr>
        </p:nvSpPr>
        <p:spPr>
          <a:xfrm>
            <a:off x="5105400" y="1417638"/>
            <a:ext cx="4038600" cy="4525963"/>
          </a:xfrm>
        </p:spPr>
        <p:txBody>
          <a:bodyPr>
            <a:normAutofit/>
          </a:bodyPr>
          <a:lstStyle/>
          <a:p>
            <a:r>
              <a:rPr lang="en-US" sz="2400" dirty="0"/>
              <a:t>LL Bean Casting Instruction (</a:t>
            </a:r>
            <a:r>
              <a:rPr lang="en-US" sz="2400" dirty="0" err="1"/>
              <a:t>Fieldhouse</a:t>
            </a:r>
            <a:r>
              <a:rPr lang="en-US" sz="2400" dirty="0"/>
              <a:t>)</a:t>
            </a:r>
          </a:p>
          <a:p>
            <a:r>
              <a:rPr lang="en-US" sz="2400" dirty="0"/>
              <a:t>Learning to Tie Flies (equipment provided)</a:t>
            </a:r>
          </a:p>
          <a:p>
            <a:r>
              <a:rPr lang="en-US" sz="2400" dirty="0"/>
              <a:t>Setting Up Your Blog</a:t>
            </a:r>
          </a:p>
          <a:p>
            <a:r>
              <a:rPr lang="en-US" sz="2400" dirty="0"/>
              <a:t>Selecting Your Gear, Basic </a:t>
            </a:r>
            <a:r>
              <a:rPr lang="en-US" sz="2400" dirty="0" err="1"/>
              <a:t>Nymphing</a:t>
            </a:r>
            <a:r>
              <a:rPr lang="en-US" sz="2400" dirty="0"/>
              <a:t>, and Getting Ready for the Owens Valley in January—Gear Prep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Types of Flies: Nymphs, Streamers</a:t>
            </a:r>
          </a:p>
        </p:txBody>
      </p:sp>
      <p:pic>
        <p:nvPicPr>
          <p:cNvPr id="9" name="Content Placeholder 8" descr="nymphs.JPG"/>
          <p:cNvPicPr>
            <a:picLocks noGrp="1" noChangeAspect="1"/>
          </p:cNvPicPr>
          <p:nvPr>
            <p:ph sz="half" idx="1"/>
          </p:nvPr>
        </p:nvPicPr>
        <p:blipFill>
          <a:blip r:embed="rId2"/>
          <a:srcRect t="-24712" b="-24712"/>
          <a:stretch>
            <a:fillRect/>
          </a:stretch>
        </p:blipFill>
        <p:spPr/>
      </p:pic>
      <p:pic>
        <p:nvPicPr>
          <p:cNvPr id="10" name="Content Placeholder 9" descr="Wooly-Bugger-Olive-Grizzly-side.jpeg"/>
          <p:cNvPicPr>
            <a:picLocks noGrp="1" noChangeAspect="1"/>
          </p:cNvPicPr>
          <p:nvPr>
            <p:ph sz="half" idx="2"/>
          </p:nvPr>
        </p:nvPicPr>
        <p:blipFill>
          <a:blip r:embed="rId3"/>
          <a:srcRect t="-24712" b="-24712"/>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Dry Flies: Elk Hair Caddis and Parachute Adams</a:t>
            </a:r>
          </a:p>
        </p:txBody>
      </p:sp>
      <p:pic>
        <p:nvPicPr>
          <p:cNvPr id="5" name="Content Placeholder 4" descr="Elk-Hair-Caddis-Black-side.jpeg"/>
          <p:cNvPicPr>
            <a:picLocks noGrp="1" noChangeAspect="1"/>
          </p:cNvPicPr>
          <p:nvPr>
            <p:ph sz="half" idx="1"/>
          </p:nvPr>
        </p:nvPicPr>
        <p:blipFill>
          <a:blip r:embed="rId2"/>
          <a:srcRect t="-24712" b="-24712"/>
          <a:stretch>
            <a:fillRect/>
          </a:stretch>
        </p:blipFill>
        <p:spPr/>
      </p:pic>
      <p:pic>
        <p:nvPicPr>
          <p:cNvPr id="6" name="Content Placeholder 5" descr="Adams-Parachute-side.jpeg"/>
          <p:cNvPicPr>
            <a:picLocks noGrp="1" noChangeAspect="1"/>
          </p:cNvPicPr>
          <p:nvPr>
            <p:ph sz="half" idx="2"/>
          </p:nvPr>
        </p:nvPicPr>
        <p:blipFill>
          <a:blip r:embed="rId3"/>
          <a:srcRect t="-24962" b="-24962"/>
          <a:stretch>
            <a:fillRect/>
          </a:stretch>
        </p:blip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3664</TotalTime>
  <Words>786</Words>
  <Application>Microsoft Macintosh PowerPoint</Application>
  <PresentationFormat>On-screen Show (4:3)</PresentationFormat>
  <Paragraphs>83</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The Art of Fly Fishing English 238JA Professor David Suchoff </vt:lpstr>
      <vt:lpstr>PowerPoint Presentation</vt:lpstr>
      <vt:lpstr>PowerPoint Presentation</vt:lpstr>
      <vt:lpstr>Lower Owens River Bishop CA</vt:lpstr>
      <vt:lpstr>Requirements for Course</vt:lpstr>
      <vt:lpstr>Week One—Getting Ready</vt:lpstr>
      <vt:lpstr>Week Two—Hands On</vt:lpstr>
      <vt:lpstr>Types of Flies: Nymphs, Streamers</vt:lpstr>
      <vt:lpstr>Dry Flies: Elk Hair Caddis and Parachute Adams</vt:lpstr>
      <vt:lpstr>Week 3: Fishing in the Owens River, California</vt:lpstr>
      <vt:lpstr>Week 3: Some Owens River fish will be native rainbow trout like this one.</vt:lpstr>
      <vt:lpstr>Week 3: Some Students Fished Hot Creek</vt:lpstr>
      <vt:lpstr>The East Walker River is also possible for the more advanced.</vt:lpstr>
      <vt:lpstr>Rainbow and Brown Trout: Caught Jan. 2013-5 by Students, Owens River</vt:lpstr>
      <vt:lpstr>Our Fishing Guides in the Owens Valley will be led by Jim Stimson of Jim Stimson Fly Fishing</vt:lpstr>
      <vt:lpstr>Upper Owens just before Leaving 2015</vt:lpstr>
      <vt:lpstr>Food and Lodging in Bishop: The Creekside Inn</vt:lpstr>
      <vt:lpstr>Dinner In Bishop—Choices</vt:lpstr>
      <vt:lpstr>Enchiladas con Queso y Frijoles: Bishop, California</vt:lpstr>
      <vt:lpstr>Week 4: Writing and Presenting Your Fishing Blogs</vt:lpstr>
      <vt:lpstr>Gear Required</vt:lpstr>
      <vt:lpstr>Costs, Application, Deadlines</vt:lpstr>
      <vt:lpstr>Funding: DavisConnects</vt:lpstr>
    </vt:vector>
  </TitlesOfParts>
  <Company>Colby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Fly Fishing English 297JA Professor David Suchoff </dc:title>
  <dc:creator>David Suchoff</dc:creator>
  <cp:lastModifiedBy>Microsoft Office User</cp:lastModifiedBy>
  <cp:revision>33</cp:revision>
  <dcterms:created xsi:type="dcterms:W3CDTF">2012-09-11T20:01:46Z</dcterms:created>
  <dcterms:modified xsi:type="dcterms:W3CDTF">2018-09-12T16:19:05Z</dcterms:modified>
</cp:coreProperties>
</file>