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79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4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7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2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9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4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0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76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2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7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Network connection abstract against a white background">
            <a:extLst>
              <a:ext uri="{FF2B5EF4-FFF2-40B4-BE49-F238E27FC236}">
                <a16:creationId xmlns:a16="http://schemas.microsoft.com/office/drawing/2014/main" id="{BF836BF2-0721-F670-8F43-0BE5D952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0193-F700-37B3-45E2-AB7EF4B35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75" y="442913"/>
            <a:ext cx="8391967" cy="1344612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2400" b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Lost in Translation: The Art and Craft of Translation in the Age of Artificial Intelligence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E2D3B-8DE4-C7A0-7EAE-95BAFDC7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5" y="2107096"/>
            <a:ext cx="8391967" cy="2846567"/>
          </a:xfrm>
        </p:spPr>
        <p:txBody>
          <a:bodyPr vert="horz" lIns="109728" tIns="109728" rIns="109728" bIns="91440" rtlCol="0">
            <a:noAutofit/>
          </a:bodyPr>
          <a:lstStyle/>
          <a:p>
            <a:r>
              <a:rPr lang="en-US" sz="200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Integrating Language, Literature, and STEM Education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200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Per Urlaub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Massachusetts Institute of Technology</a:t>
            </a: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					COLBY COLLEGE, April 2025</a:t>
            </a:r>
          </a:p>
        </p:txBody>
      </p:sp>
    </p:spTree>
    <p:extLst>
      <p:ext uri="{BB962C8B-B14F-4D97-AF65-F5344CB8AC3E}">
        <p14:creationId xmlns:p14="http://schemas.microsoft.com/office/powerpoint/2010/main" val="220811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27700E-0E5F-31B7-95FF-02BD9B3E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276" y="221456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Translation Portfolio,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54D0A-83D1-DA58-730A-AAB95D3B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C8A2A4-0A5C-F05B-90AB-038401E94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3357"/>
              </p:ext>
            </p:extLst>
          </p:nvPr>
        </p:nvGraphicFramePr>
        <p:xfrm>
          <a:off x="2192952" y="1921432"/>
          <a:ext cx="8640411" cy="4288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9365">
                  <a:extLst>
                    <a:ext uri="{9D8B030D-6E8A-4147-A177-3AD203B41FA5}">
                      <a16:colId xmlns:a16="http://schemas.microsoft.com/office/drawing/2014/main" val="3615627980"/>
                    </a:ext>
                  </a:extLst>
                </a:gridCol>
                <a:gridCol w="2312276">
                  <a:extLst>
                    <a:ext uri="{9D8B030D-6E8A-4147-A177-3AD203B41FA5}">
                      <a16:colId xmlns:a16="http://schemas.microsoft.com/office/drawing/2014/main" val="314275319"/>
                    </a:ext>
                  </a:extLst>
                </a:gridCol>
                <a:gridCol w="3118770">
                  <a:extLst>
                    <a:ext uri="{9D8B030D-6E8A-4147-A177-3AD203B41FA5}">
                      <a16:colId xmlns:a16="http://schemas.microsoft.com/office/drawing/2014/main" val="1318271093"/>
                    </a:ext>
                  </a:extLst>
                </a:gridCol>
              </a:tblGrid>
              <a:tr h="84364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Text 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Human Translation and Reflection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Contrastive Analysis: Human vs Machine Translation vs LLM Translation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57334"/>
                  </a:ext>
                </a:extLst>
              </a:tr>
              <a:tr h="84364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Newspaper report</a:t>
                      </a:r>
                    </a:p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(student choice)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470182"/>
                  </a:ext>
                </a:extLst>
              </a:tr>
              <a:tr h="84364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Opening paragraph of short story or novel (student choice)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348409"/>
                  </a:ext>
                </a:extLst>
              </a:tr>
              <a:tr h="84364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Song or Poem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(student choice)</a:t>
                      </a:r>
                      <a:endParaRPr lang="en-US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921560"/>
                  </a:ext>
                </a:extLst>
              </a:tr>
              <a:tr h="84364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Advertisement (provided by instructor)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Week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0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4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27700E-0E5F-31B7-95FF-02BD9B3E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69" y="-21021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Translation Portfolio, Part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54D0A-83D1-DA58-730A-AAB95D3B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Language Education at MIT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Humanities Education at MIT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text, food, snack food&#10;&#10;Description automatically generated">
            <a:extLst>
              <a:ext uri="{FF2B5EF4-FFF2-40B4-BE49-F238E27FC236}">
                <a16:creationId xmlns:a16="http://schemas.microsoft.com/office/drawing/2014/main" id="{F8AD19AC-4721-F5EF-FD3A-594B00A8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69" y="1606549"/>
            <a:ext cx="10945579" cy="48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27700E-0E5F-31B7-95FF-02BD9B3E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54D0A-83D1-DA58-730A-AAB95D3B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Student perceptions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Future directions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7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27700E-0E5F-31B7-95FF-02BD9B3E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54D0A-83D1-DA58-730A-AAB95D3B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pPr algn="ctr"/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Per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Urlaub</a:t>
            </a:r>
            <a:endParaRPr lang="en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urlaub@mit.edu</a:t>
            </a:r>
            <a:endParaRPr lang="en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6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4B7D-C936-8D23-85AE-5D6A937E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B59E-E759-9A6A-B0C6-31F15D39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6000" dirty="0">
                <a:latin typeface="Arial Narrow" panose="020B0604020202020204" pitchFamily="34" charset="0"/>
                <a:cs typeface="Arial Narrow" panose="020B0604020202020204" pitchFamily="34" charset="0"/>
              </a:rPr>
              <a:t>-Institutional Context: Language, Humanities and Liberal Arts at MIT?</a:t>
            </a:r>
          </a:p>
          <a:p>
            <a:pPr>
              <a:lnSpc>
                <a:spcPct val="130000"/>
              </a:lnSpc>
            </a:pPr>
            <a:endParaRPr lang="en-US" sz="6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6000" dirty="0">
                <a:latin typeface="Arial Narrow" panose="020B0604020202020204" pitchFamily="34" charset="0"/>
                <a:cs typeface="Arial Narrow" panose="020B0604020202020204" pitchFamily="34" charset="0"/>
              </a:rPr>
              <a:t>-Overview of course “Lost in Translation”</a:t>
            </a:r>
          </a:p>
          <a:p>
            <a:pPr>
              <a:lnSpc>
                <a:spcPct val="130000"/>
              </a:lnSpc>
            </a:pPr>
            <a:endParaRPr lang="en-US" sz="6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6000" dirty="0">
                <a:latin typeface="Arial Narrow" panose="020B0604020202020204" pitchFamily="34" charset="0"/>
                <a:cs typeface="Arial Narrow" panose="020B0604020202020204" pitchFamily="34" charset="0"/>
              </a:rPr>
              <a:t>	-Learning outcomes</a:t>
            </a:r>
          </a:p>
          <a:p>
            <a:pPr>
              <a:lnSpc>
                <a:spcPct val="130000"/>
              </a:lnSpc>
            </a:pPr>
            <a:r>
              <a:rPr lang="en-US" sz="6000" dirty="0">
                <a:latin typeface="Arial Narrow" panose="020B0604020202020204" pitchFamily="34" charset="0"/>
                <a:cs typeface="Arial Narrow" panose="020B0604020202020204" pitchFamily="34" charset="0"/>
              </a:rPr>
              <a:t>	-One snapshot  </a:t>
            </a:r>
          </a:p>
          <a:p>
            <a:pPr>
              <a:lnSpc>
                <a:spcPct val="130000"/>
              </a:lnSpc>
            </a:pPr>
            <a:r>
              <a:rPr lang="en-US" sz="6000" dirty="0">
                <a:latin typeface="Arial Narrow" panose="020B0604020202020204" pitchFamily="34" charset="0"/>
                <a:cs typeface="Arial Narrow" panose="020B0604020202020204" pitchFamily="34" charset="0"/>
              </a:rPr>
              <a:t>	-Major assignment: Translation portfolio</a:t>
            </a:r>
          </a:p>
          <a:p>
            <a:pPr>
              <a:lnSpc>
                <a:spcPct val="130000"/>
              </a:lnSpc>
            </a:pPr>
            <a:endParaRPr lang="en-US" sz="6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6000" dirty="0">
                <a:latin typeface="Arial Narrow" panose="020B0604020202020204" pitchFamily="34" charset="0"/>
                <a:cs typeface="Arial Narrow" panose="020B0604020202020204" pitchFamily="34" charset="0"/>
              </a:rPr>
              <a:t>-Conclusion: Future directions</a:t>
            </a:r>
          </a:p>
          <a:p>
            <a:pPr>
              <a:lnSpc>
                <a:spcPct val="130000"/>
              </a:lnSpc>
            </a:pPr>
            <a:endParaRPr lang="en-US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000" dirty="0">
              <a:latin typeface="Lucida Console" panose="020B0609040504020204" pitchFamily="49" charset="0"/>
            </a:endParaRPr>
          </a:p>
          <a:p>
            <a:pPr>
              <a:lnSpc>
                <a:spcPct val="130000"/>
              </a:lnSpc>
            </a:pPr>
            <a:endParaRPr lang="en-US" sz="1000" dirty="0"/>
          </a:p>
          <a:p>
            <a:pPr>
              <a:lnSpc>
                <a:spcPct val="130000"/>
              </a:lnSpc>
            </a:pP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22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4EE9AD-64C8-3A0F-AC9E-E461F690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 fontScale="90000"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Language Education &amp; Liberal Arts at 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19C3-20F2-995E-9176-1A33A8C7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4" y="2312988"/>
            <a:ext cx="8379263" cy="3651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Global Languages: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	-Nine languages  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	-Five additional LCTLs during a January term 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	-Major, minors, and concentrators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	-Footprint: Largest department at MIT in terms of concentrators; largest department in	 SHASS in terms of minors and majors</a:t>
            </a:r>
          </a:p>
          <a:p>
            <a:pPr>
              <a:lnSpc>
                <a:spcPct val="130000"/>
              </a:lnSpc>
            </a:pPr>
            <a:endParaRPr lang="en-US" sz="15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School of Humanities, Arts, and Social Science (SHASS):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	-Larger footprint in UG education at MIT than many would assume… 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latin typeface="Lucida Console" panose="020B06090405040202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548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4B7D-C936-8D23-85AE-5D6A937E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56" y="390361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Humanities Education at 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B59E-E759-9A6A-B0C6-31F15D39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56" y="2312988"/>
            <a:ext cx="10086489" cy="36512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7000" dirty="0">
                <a:latin typeface="Arial Narrow" panose="020B0604020202020204" pitchFamily="34" charset="0"/>
                <a:cs typeface="Arial Narrow" panose="020B0604020202020204" pitchFamily="34" charset="0"/>
              </a:rPr>
              <a:t>Two archetypes:</a:t>
            </a:r>
          </a:p>
          <a:p>
            <a:pPr>
              <a:lnSpc>
                <a:spcPct val="130000"/>
              </a:lnSpc>
            </a:pPr>
            <a:endParaRPr lang="en-US" sz="7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70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Purists</a:t>
            </a:r>
            <a:r>
              <a:rPr lang="en-US" sz="7000" dirty="0">
                <a:latin typeface="Arial Narrow" panose="020B0604020202020204" pitchFamily="34" charset="0"/>
                <a:cs typeface="Arial Narrow" panose="020B0604020202020204" pitchFamily="34" charset="0"/>
              </a:rPr>
              <a:t> believe the </a:t>
            </a:r>
            <a:r>
              <a:rPr lang="en-US" sz="7000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humanities are most powerful if we resist making attempts to connect our teaching with our students’ interests in STEM fields. Interdisciplinary work beyond the humanities is a thread to the unique contribution of the humanities make to our students’ education.</a:t>
            </a:r>
          </a:p>
          <a:p>
            <a:pPr>
              <a:lnSpc>
                <a:spcPct val="130000"/>
              </a:lnSpc>
            </a:pPr>
            <a:endParaRPr lang="en-US" sz="7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70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Pragmatists</a:t>
            </a:r>
            <a:r>
              <a:rPr lang="en-US" sz="7000" dirty="0">
                <a:latin typeface="Arial Narrow" panose="020B0604020202020204" pitchFamily="34" charset="0"/>
                <a:cs typeface="Arial Narrow" panose="020B0604020202020204" pitchFamily="34" charset="0"/>
              </a:rPr>
              <a:t> believe </a:t>
            </a:r>
            <a:r>
              <a:rPr lang="en-US" sz="7000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central insights and approaches that humanists have developed for centuries only remain relevant in the 21st century if </a:t>
            </a:r>
            <a:r>
              <a:rPr lang="en-US" sz="7000" dirty="0">
                <a:latin typeface="Arial Narrow" panose="020B0604020202020204" pitchFamily="34" charset="0"/>
                <a:cs typeface="Arial Narrow" panose="020B0604020202020204" pitchFamily="34" charset="0"/>
              </a:rPr>
              <a:t>we</a:t>
            </a:r>
            <a:r>
              <a:rPr lang="en-US" sz="7000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apply them to the analysis of the human condition in an increasingly technologized world. </a:t>
            </a:r>
            <a:r>
              <a:rPr lang="en-US" sz="7000" dirty="0"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en-US" sz="7000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his work requires interdisciplinary engagement not just within, but beyond humanities fields.</a:t>
            </a:r>
            <a:endParaRPr lang="en-US" sz="7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600" dirty="0">
                <a:latin typeface="Lucida Console" panose="020B0609040504020204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en-US" sz="1300" dirty="0"/>
          </a:p>
          <a:p>
            <a:pPr>
              <a:lnSpc>
                <a:spcPct val="130000"/>
              </a:lnSpc>
            </a:pP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27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96118E-B8EE-5D66-AB60-268C1E61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0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Lost in Translation: World Literature in the Age of Artificial Intelligence</a:t>
            </a:r>
            <a:endParaRPr lang="en-US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5635B-C3B9-FFFC-B05B-067D0038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r>
              <a:rPr lang="en-US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-Fall semester 2022, fall semester 2023, (spring 2026)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-All discussions and readings in English 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-P</a:t>
            </a:r>
            <a:r>
              <a:rPr lang="en-US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rerequisite: “Basic reading competence” in at least one LOTE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-Enrollment: capped at </a:t>
            </a:r>
            <a:r>
              <a:rPr lang="en-US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18 undergraduate students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-Timeframe: 12 weeks, 36 contact hours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8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561A4-EF20-7891-3109-2CE4DF1A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60" y="442913"/>
            <a:ext cx="7820569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0" u="none" strike="noStrike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Curricular Planning Grid</a:t>
            </a:r>
            <a:br>
              <a:rPr lang="en-US" b="0" u="none" strike="noStrike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b="0" u="none" strike="noStrike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“Lost in Translation”</a:t>
            </a:r>
            <a:endParaRPr lang="en-US" b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332301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994386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44DC7E-894E-4A30-FCA2-95B9A41DD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951372"/>
              </p:ext>
            </p:extLst>
          </p:nvPr>
        </p:nvGraphicFramePr>
        <p:xfrm>
          <a:off x="1521678" y="1787525"/>
          <a:ext cx="9619288" cy="47950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6225">
                  <a:extLst>
                    <a:ext uri="{9D8B030D-6E8A-4147-A177-3AD203B41FA5}">
                      <a16:colId xmlns:a16="http://schemas.microsoft.com/office/drawing/2014/main" val="1040945222"/>
                    </a:ext>
                  </a:extLst>
                </a:gridCol>
                <a:gridCol w="4162097">
                  <a:extLst>
                    <a:ext uri="{9D8B030D-6E8A-4147-A177-3AD203B41FA5}">
                      <a16:colId xmlns:a16="http://schemas.microsoft.com/office/drawing/2014/main" val="1742888027"/>
                    </a:ext>
                  </a:extLst>
                </a:gridCol>
                <a:gridCol w="3520966">
                  <a:extLst>
                    <a:ext uri="{9D8B030D-6E8A-4147-A177-3AD203B41FA5}">
                      <a16:colId xmlns:a16="http://schemas.microsoft.com/office/drawing/2014/main" val="4112185416"/>
                    </a:ext>
                  </a:extLst>
                </a:gridCol>
              </a:tblGrid>
              <a:tr h="417165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Goal Areas/”Big Issues”</a:t>
                      </a:r>
                    </a:p>
                  </a:txBody>
                  <a:tcPr marL="72669" marR="72669" marT="36335" marB="36335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Can-Do Statements</a:t>
                      </a:r>
                      <a:endParaRPr lang="en-US" sz="16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Instruction/Assignment</a:t>
                      </a:r>
                      <a:endParaRPr lang="en-US" sz="16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extLst>
                  <a:ext uri="{0D108BD9-81ED-4DB2-BD59-A6C34878D82A}">
                    <a16:rowId xmlns:a16="http://schemas.microsoft.com/office/drawing/2014/main" val="3013487022"/>
                  </a:ext>
                </a:extLst>
              </a:tr>
              <a:tr h="10041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Translation as a Craft and Art</a:t>
                      </a:r>
                      <a:endParaRPr lang="en-US" sz="1600" b="0" i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0465" marR="50465" marT="50465" marB="5046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Students can articulate a critical appreciation of translation as a process, a vocation, and an artform.</a:t>
                      </a:r>
                      <a:endParaRPr lang="en-US" sz="1600" b="0" i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0465" marR="50465" marT="50465" marB="5046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Reading and discussion texts on the theory of translation; work on a translation portfolio</a:t>
                      </a:r>
                      <a:endParaRPr lang="en-US" sz="1600" b="0" i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0465" marR="50465" marT="50465" marB="50465"/>
                </a:tc>
                <a:extLst>
                  <a:ext uri="{0D108BD9-81ED-4DB2-BD59-A6C34878D82A}">
                    <a16:rowId xmlns:a16="http://schemas.microsoft.com/office/drawing/2014/main" val="313523299"/>
                  </a:ext>
                </a:extLst>
              </a:tr>
              <a:tr h="12777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Features of Literary Discourse</a:t>
                      </a:r>
                      <a:endParaRPr lang="en-US" sz="1600" b="0" i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0465" marR="50465" marT="50465" marB="50465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Students can express a nuanced understanding of the characteristics of literary discourse as opposed to expository texts.</a:t>
                      </a:r>
                      <a:endParaRPr lang="en-US" sz="16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Work on a translation portfolio; reflective essays; work-in-progress presentations</a:t>
                      </a:r>
                      <a:endParaRPr lang="en-US" sz="1600" b="0" i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fontAlgn="t"/>
                      <a:br>
                        <a:rPr lang="en-US" sz="16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endParaRPr lang="en-US" sz="1600" b="0" i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0465" marR="50465" marT="50465" marB="50465"/>
                </a:tc>
                <a:extLst>
                  <a:ext uri="{0D108BD9-81ED-4DB2-BD59-A6C34878D82A}">
                    <a16:rowId xmlns:a16="http://schemas.microsoft.com/office/drawing/2014/main" val="3746664873"/>
                  </a:ext>
                </a:extLst>
              </a:tr>
              <a:tr h="9642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Language &amp; Literacy Development</a:t>
                      </a:r>
                      <a:endParaRPr lang="en-US" sz="16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Students can independently use translation tasks and reflections on translation to enhance their language and literacy competencies in a language other than English.</a:t>
                      </a:r>
                      <a:endParaRPr lang="en-US" sz="16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Work on a translation portfolio; reflective essays; work-in-progress presentations</a:t>
                      </a:r>
                      <a:endParaRPr lang="en-US" sz="1600" b="0" i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0465" marR="50465" marT="50465" marB="50465"/>
                </a:tc>
                <a:extLst>
                  <a:ext uri="{0D108BD9-81ED-4DB2-BD59-A6C34878D82A}">
                    <a16:rowId xmlns:a16="http://schemas.microsoft.com/office/drawing/2014/main" val="3562344123"/>
                  </a:ext>
                </a:extLst>
              </a:tr>
              <a:tr h="96426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Machine Translation and LLMs</a:t>
                      </a:r>
                      <a:endParaRPr lang="en-US" sz="16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Students can analyze the affordances and limitations of machine translation technologies and LLMs.  </a:t>
                      </a:r>
                      <a:endParaRPr lang="en-US" sz="16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Readings and discussions of texts on machine translation and AI; comparative analysis of human translation and technology translation output</a:t>
                      </a:r>
                      <a:endParaRPr lang="en-US" sz="16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2669" marR="72669" marT="36335" marB="36335"/>
                </a:tc>
                <a:extLst>
                  <a:ext uri="{0D108BD9-81ED-4DB2-BD59-A6C34878D82A}">
                    <a16:rowId xmlns:a16="http://schemas.microsoft.com/office/drawing/2014/main" val="1951294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61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2D6A8-DD72-FD82-65B8-B73FF42A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Structure of “Lost in Translation”</a:t>
            </a:r>
            <a:endParaRPr lang="en-US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33E7-8B78-B53A-24D0-5B9CB28A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7"/>
            <a:ext cx="8137525" cy="44346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64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First half of the semester:</a:t>
            </a:r>
          </a:p>
          <a:p>
            <a:pPr>
              <a:lnSpc>
                <a:spcPct val="130000"/>
              </a:lnSpc>
            </a:pPr>
            <a:r>
              <a:rPr lang="en-US" sz="6400" dirty="0">
                <a:latin typeface="Arial Narrow" panose="020B0604020202020204" pitchFamily="34" charset="0"/>
                <a:cs typeface="Arial Narrow" panose="020B0604020202020204" pitchFamily="34" charset="0"/>
              </a:rPr>
              <a:t>-Canonical classical texts in translation studies </a:t>
            </a:r>
          </a:p>
          <a:p>
            <a:pPr>
              <a:lnSpc>
                <a:spcPct val="130000"/>
              </a:lnSpc>
            </a:pPr>
            <a:r>
              <a:rPr lang="en-US" sz="6400" dirty="0">
                <a:latin typeface="Arial Narrow" panose="020B0604020202020204" pitchFamily="34" charset="0"/>
                <a:cs typeface="Arial Narrow" panose="020B0604020202020204" pitchFamily="34" charset="0"/>
              </a:rPr>
              <a:t>-The big issue: Word-for-word vs sense-to-sense approaches of translation</a:t>
            </a:r>
          </a:p>
          <a:p>
            <a:pPr>
              <a:lnSpc>
                <a:spcPct val="130000"/>
              </a:lnSpc>
            </a:pPr>
            <a:endParaRPr lang="en-US" sz="6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64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Second half of the semester:</a:t>
            </a: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6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dirty="0">
                <a:latin typeface="Arial Narrow" panose="020B0604020202020204" pitchFamily="34" charset="0"/>
                <a:cs typeface="Arial Narrow" panose="020B0604020202020204" pitchFamily="34" charset="0"/>
              </a:rPr>
              <a:t>-Contemporary theories and debates on translation and localization </a:t>
            </a: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6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dirty="0">
                <a:latin typeface="Arial Narrow" panose="020B0604020202020204" pitchFamily="34" charset="0"/>
                <a:cs typeface="Arial Narrow" panose="020B0604020202020204" pitchFamily="34" charset="0"/>
              </a:rPr>
              <a:t>-Topics: identity, cultural appropriation…</a:t>
            </a: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6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Throughout the semester:</a:t>
            </a: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6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dirty="0">
                <a:latin typeface="Arial Narrow" panose="020B0604020202020204" pitchFamily="34" charset="0"/>
                <a:cs typeface="Arial Narrow" panose="020B0604020202020204" pitchFamily="34" charset="0"/>
              </a:rPr>
              <a:t>Reflections on the relationship of translation, translation theory, and technology</a:t>
            </a:r>
          </a:p>
          <a:p>
            <a:pPr>
              <a:lnSpc>
                <a:spcPct val="130000"/>
              </a:lnSpc>
            </a:pPr>
            <a:br>
              <a:rPr lang="en-US" sz="11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en-US" sz="11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sz="11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11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5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B9AF3-B1FC-DF2B-F841-3511F230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9" y="106363"/>
            <a:ext cx="7245449" cy="163988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7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Snapshot: </a:t>
            </a:r>
            <a:r>
              <a:rPr lang="en-US" sz="2700" b="0" u="none" strike="noStrike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Luther/Beethoven/Generative AI</a:t>
            </a:r>
            <a:r>
              <a:rPr lang="en-US" sz="27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0513-FCA7-425F-DD4A-5C9EE85D9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003426"/>
            <a:ext cx="5296964" cy="36512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Martin Luther: ”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Sendebrief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vom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Dolmetschen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” / “Open Letter on Translating” (1530)</a:t>
            </a: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Ludwig van Beethoven: “10</a:t>
            </a:r>
            <a:r>
              <a:rPr lang="en-US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th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Symphony” 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(1827, unfinished)</a:t>
            </a: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Beethoven X / The AI Project: “10</a:t>
            </a:r>
            <a:r>
              <a:rPr lang="en-US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th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Symphony” 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(2022, completed) </a:t>
            </a:r>
          </a:p>
          <a:p>
            <a:endParaRPr lang="en-US" dirty="0"/>
          </a:p>
        </p:txBody>
      </p:sp>
      <p:pic>
        <p:nvPicPr>
          <p:cNvPr id="5" name="Picture 4" descr="A person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64D3238D-AA2F-852B-5A71-10E44D31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50" y="2491835"/>
            <a:ext cx="5561925" cy="41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27700E-0E5F-31B7-95FF-02BD9B3E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en-US" b="0" dirty="0">
                <a:latin typeface="Arial Narrow" panose="020B0604020202020204" pitchFamily="34" charset="0"/>
                <a:cs typeface="Arial Narrow" panose="020B0604020202020204" pitchFamily="34" charset="0"/>
              </a:rPr>
              <a:t>Translation Portfolio,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54D0A-83D1-DA58-730A-AAB95D3B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9398766" cy="3651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Throughout the semester: 4 translation tasks, 4 reflection essays comparing human translations with machine translation output (both Google Translate and LLMs)</a:t>
            </a:r>
          </a:p>
          <a:p>
            <a:endParaRPr lang="en-US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Students chose language pairing and directionality of translation</a:t>
            </a:r>
          </a:p>
          <a:p>
            <a:endParaRPr lang="en-US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Languages represented in class: English, 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Spanish, French, German, Chinese, Arabic, Japanese, Korean, Portuguese, Polish, Armenian</a:t>
            </a:r>
            <a:r>
              <a:rPr lang="en-US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8905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797</Words>
  <Application>Microsoft Macintosh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Meiryo</vt:lpstr>
      <vt:lpstr>Arial Narrow</vt:lpstr>
      <vt:lpstr>Corbel</vt:lpstr>
      <vt:lpstr>Lucida Console</vt:lpstr>
      <vt:lpstr>Times New Roman</vt:lpstr>
      <vt:lpstr>SketchLinesVTI</vt:lpstr>
      <vt:lpstr>Lost in Translation: The Art and Craft of Translation in the Age of Artificial Intelligence</vt:lpstr>
      <vt:lpstr>Outline</vt:lpstr>
      <vt:lpstr>Language Education &amp; Liberal Arts at MIT</vt:lpstr>
      <vt:lpstr>Humanities Education at MIT</vt:lpstr>
      <vt:lpstr>Lost in Translation: World Literature in the Age of Artificial Intelligence</vt:lpstr>
      <vt:lpstr>Curricular Planning Grid “Lost in Translation”</vt:lpstr>
      <vt:lpstr>Structure of “Lost in Translation”</vt:lpstr>
      <vt:lpstr>Snapshot: Luther/Beethoven/Generative AI </vt:lpstr>
      <vt:lpstr>Translation Portfolio, Part I</vt:lpstr>
      <vt:lpstr>Translation Portfolio, Part II</vt:lpstr>
      <vt:lpstr>Translation Portfolio, Part III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Language, Literature, and STEM Education: (Literary) Translation in the Age of Artificial Intelligence</dc:title>
  <dc:creator>Urlaub, Per</dc:creator>
  <cp:lastModifiedBy>Per Urlaub</cp:lastModifiedBy>
  <cp:revision>12</cp:revision>
  <dcterms:created xsi:type="dcterms:W3CDTF">2023-03-19T15:36:30Z</dcterms:created>
  <dcterms:modified xsi:type="dcterms:W3CDTF">2025-04-04T00:00:28Z</dcterms:modified>
</cp:coreProperties>
</file>