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70" r:id="rId3"/>
    <p:sldId id="310" r:id="rId4"/>
    <p:sldId id="303" r:id="rId5"/>
    <p:sldId id="307" r:id="rId6"/>
    <p:sldId id="311" r:id="rId7"/>
    <p:sldId id="312" r:id="rId8"/>
    <p:sldId id="305" r:id="rId9"/>
    <p:sldId id="258" r:id="rId10"/>
    <p:sldId id="273" r:id="rId11"/>
    <p:sldId id="272" r:id="rId12"/>
    <p:sldId id="274" r:id="rId13"/>
    <p:sldId id="275" r:id="rId14"/>
    <p:sldId id="276" r:id="rId15"/>
    <p:sldId id="265" r:id="rId16"/>
    <p:sldId id="277" r:id="rId17"/>
    <p:sldId id="267" r:id="rId18"/>
    <p:sldId id="278" r:id="rId19"/>
    <p:sldId id="304" r:id="rId20"/>
    <p:sldId id="28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90"/>
    <p:restoredTop sz="95994"/>
  </p:normalViewPr>
  <p:slideViewPr>
    <p:cSldViewPr snapToGrid="0">
      <p:cViewPr varScale="1">
        <p:scale>
          <a:sx n="80" d="100"/>
          <a:sy n="80" d="100"/>
        </p:scale>
        <p:origin x="200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E413F-BEC7-4546-B0FA-4968EF4569B5}" type="datetimeFigureOut">
              <a:rPr lang="en-US" smtClean="0"/>
              <a:t>4/3/25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2491F-56E7-9241-879E-B6BBA33EA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42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2431833-56A0-9E47-B9DB-7EAD7FD7CF8B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AC9D684-B62F-9B43-AC80-CFBCD5E299B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270524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31833-56A0-9E47-B9DB-7EAD7FD7CF8B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D684-B62F-9B43-AC80-CFBCD5E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15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31833-56A0-9E47-B9DB-7EAD7FD7CF8B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D684-B62F-9B43-AC80-CFBCD5E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29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31833-56A0-9E47-B9DB-7EAD7FD7CF8B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D684-B62F-9B43-AC80-CFBCD5E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65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31833-56A0-9E47-B9DB-7EAD7FD7CF8B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C9D684-B62F-9B43-AC80-CFBCD5E299B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98048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31833-56A0-9E47-B9DB-7EAD7FD7CF8B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D684-B62F-9B43-AC80-CFBCD5E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61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31833-56A0-9E47-B9DB-7EAD7FD7CF8B}" type="datetimeFigureOut">
              <a:rPr lang="en-US" smtClean="0"/>
              <a:t>4/3/25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D684-B62F-9B43-AC80-CFBCD5E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0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31833-56A0-9E47-B9DB-7EAD7FD7CF8B}" type="datetimeFigureOut">
              <a:rPr lang="en-US" smtClean="0"/>
              <a:t>4/3/25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D684-B62F-9B43-AC80-CFBCD5E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55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31833-56A0-9E47-B9DB-7EAD7FD7CF8B}" type="datetimeFigureOut">
              <a:rPr lang="en-US" smtClean="0"/>
              <a:t>4/3/25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9D684-B62F-9B43-AC80-CFBCD5E2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11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31833-56A0-9E47-B9DB-7EAD7FD7CF8B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C9D684-B62F-9B43-AC80-CFBCD5E299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185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31833-56A0-9E47-B9DB-7EAD7FD7CF8B}" type="datetimeFigureOut">
              <a:rPr lang="en-US" smtClean="0"/>
              <a:t>4/3/25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C9D684-B62F-9B43-AC80-CFBCD5E299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235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2431833-56A0-9E47-B9DB-7EAD7FD7CF8B}" type="datetimeFigureOut">
              <a:rPr lang="en-US" smtClean="0"/>
              <a:t>4/3/25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AC9D684-B62F-9B43-AC80-CFBCD5E299B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6238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dessein@mit.edu" TargetMode="External"/><Relationship Id="rId2" Type="http://schemas.openxmlformats.org/officeDocument/2006/relationships/hyperlink" Target="mailto:urlaub@mit.ed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97F59D-628C-4053-B41F-489D0045F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0E2206-E8AA-4BAF-B011-EDB32E45D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80882-D200-B16D-7952-D20A35AC8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1806044"/>
            <a:ext cx="6772401" cy="36983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 b="1" i="1" u="none" strike="noStrike" dirty="0">
                <a:effectLst/>
              </a:rPr>
              <a:t>Is Liberal Arts Education Compatible with Generative AI?</a:t>
            </a:r>
            <a:br>
              <a:rPr lang="en-US" sz="5000" dirty="0">
                <a:effectLst/>
              </a:rPr>
            </a:br>
            <a:endParaRPr lang="en-US" sz="5000" dirty="0">
              <a:effectLst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E0CB0BD-5B6D-409A-BAF7-F97D58CB1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66318" y="1806045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A37E8-AE84-7B7C-F09F-773551938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45061" y="1806044"/>
            <a:ext cx="3003471" cy="44084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384048">
              <a:lnSpc>
                <a:spcPct val="94000"/>
              </a:lnSpc>
              <a:spcAft>
                <a:spcPts val="200"/>
              </a:spcAft>
            </a:pPr>
            <a:r>
              <a:rPr lang="en-US" sz="1600" dirty="0"/>
              <a:t> </a:t>
            </a:r>
          </a:p>
          <a:p>
            <a:pPr indent="-384048">
              <a:lnSpc>
                <a:spcPct val="94000"/>
              </a:lnSpc>
              <a:spcAft>
                <a:spcPts val="200"/>
              </a:spcAft>
            </a:pPr>
            <a:endParaRPr lang="en-US" sz="1600" dirty="0"/>
          </a:p>
          <a:p>
            <a:pPr indent="-384048">
              <a:lnSpc>
                <a:spcPct val="94000"/>
              </a:lnSpc>
              <a:spcAft>
                <a:spcPts val="200"/>
              </a:spcAft>
            </a:pPr>
            <a:r>
              <a:rPr lang="en-US" sz="1800" dirty="0"/>
              <a:t>April, 2025, Colby College</a:t>
            </a:r>
          </a:p>
          <a:p>
            <a:pPr indent="-384048">
              <a:lnSpc>
                <a:spcPct val="94000"/>
              </a:lnSpc>
              <a:spcAft>
                <a:spcPts val="200"/>
              </a:spcAft>
            </a:pPr>
            <a:endParaRPr lang="en-US" sz="1600" dirty="0"/>
          </a:p>
          <a:p>
            <a:pPr indent="-384048">
              <a:lnSpc>
                <a:spcPct val="94000"/>
              </a:lnSpc>
              <a:spcAft>
                <a:spcPts val="200"/>
              </a:spcAft>
            </a:pPr>
            <a:endParaRPr lang="en-US" sz="1600" dirty="0"/>
          </a:p>
          <a:p>
            <a:pPr indent="-384048">
              <a:lnSpc>
                <a:spcPct val="94000"/>
              </a:lnSpc>
              <a:spcAft>
                <a:spcPts val="200"/>
              </a:spcAft>
            </a:pPr>
            <a:endParaRPr lang="en-US" sz="1600" dirty="0"/>
          </a:p>
          <a:p>
            <a:pPr indent="-384048">
              <a:lnSpc>
                <a:spcPct val="94000"/>
              </a:lnSpc>
              <a:spcAft>
                <a:spcPts val="200"/>
              </a:spcAft>
            </a:pPr>
            <a:endParaRPr lang="en-US" sz="1600" dirty="0"/>
          </a:p>
          <a:p>
            <a:pPr indent="-384048">
              <a:lnSpc>
                <a:spcPct val="94000"/>
              </a:lnSpc>
              <a:spcAft>
                <a:spcPts val="200"/>
              </a:spcAft>
            </a:pPr>
            <a:endParaRPr lang="en-US" sz="1600" dirty="0"/>
          </a:p>
          <a:p>
            <a:pPr indent="-384048">
              <a:lnSpc>
                <a:spcPct val="94000"/>
              </a:lnSpc>
              <a:spcAft>
                <a:spcPts val="200"/>
              </a:spcAft>
            </a:pPr>
            <a:endParaRPr lang="en-US" sz="1600" dirty="0"/>
          </a:p>
          <a:p>
            <a:pPr indent="-384048">
              <a:lnSpc>
                <a:spcPct val="94000"/>
              </a:lnSpc>
              <a:spcAft>
                <a:spcPts val="200"/>
              </a:spcAft>
            </a:pPr>
            <a:endParaRPr lang="en-US" sz="1600" dirty="0"/>
          </a:p>
          <a:p>
            <a:pPr indent="-384048">
              <a:lnSpc>
                <a:spcPct val="94000"/>
              </a:lnSpc>
              <a:spcAft>
                <a:spcPts val="200"/>
              </a:spcAft>
            </a:pPr>
            <a:endParaRPr lang="en-US" sz="1600" dirty="0"/>
          </a:p>
          <a:p>
            <a:pPr indent="-384048">
              <a:lnSpc>
                <a:spcPct val="94000"/>
              </a:lnSpc>
              <a:spcAft>
                <a:spcPts val="200"/>
              </a:spcAft>
            </a:pPr>
            <a:r>
              <a:rPr lang="en-US" sz="1600" dirty="0"/>
              <a:t>             Per Urlaub (MIT)			</a:t>
            </a:r>
          </a:p>
          <a:p>
            <a:pPr indent="-384048">
              <a:lnSpc>
                <a:spcPct val="94000"/>
              </a:lnSpc>
              <a:spcAft>
                <a:spcPts val="200"/>
              </a:spcAft>
            </a:pPr>
            <a:r>
              <a:rPr lang="en-US" sz="1600" dirty="0"/>
              <a:t>Eva </a:t>
            </a:r>
            <a:r>
              <a:rPr lang="en-US" sz="1600" dirty="0" err="1"/>
              <a:t>Dessein</a:t>
            </a:r>
            <a:r>
              <a:rPr lang="en-US" sz="1600" dirty="0"/>
              <a:t> (MIT)</a:t>
            </a:r>
          </a:p>
          <a:p>
            <a:pPr indent="-384048" algn="l">
              <a:lnSpc>
                <a:spcPct val="94000"/>
              </a:lnSpc>
              <a:spcAft>
                <a:spcPts val="2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6235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74469-32D4-DAD9-A34E-1731805B4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Competition to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4E879-EAD6-0500-37E9-DDF1EE2A4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How would the world’s most powerful chess computer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hold up against a human collaborating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together with a computer? 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830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35948-898F-EB43-E697-5E98E952D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Centaur Chess</a:t>
            </a:r>
          </a:p>
        </p:txBody>
      </p:sp>
      <p:pic>
        <p:nvPicPr>
          <p:cNvPr id="5" name="Content Placeholder 4" descr="A person holding a paddle&#10;&#10;Description automatically generated">
            <a:extLst>
              <a:ext uri="{FF2B5EF4-FFF2-40B4-BE49-F238E27FC236}">
                <a16:creationId xmlns:a16="http://schemas.microsoft.com/office/drawing/2014/main" id="{20216AA3-7EE6-4413-0B65-A8286A3E5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171700"/>
            <a:ext cx="3289523" cy="3581400"/>
          </a:xfrm>
        </p:spPr>
      </p:pic>
      <p:pic>
        <p:nvPicPr>
          <p:cNvPr id="7" name="Picture 6" descr="A person playing chess on a computer&#10;&#10;Description automatically generated">
            <a:extLst>
              <a:ext uri="{FF2B5EF4-FFF2-40B4-BE49-F238E27FC236}">
                <a16:creationId xmlns:a16="http://schemas.microsoft.com/office/drawing/2014/main" id="{5EED4B0D-4A0D-5648-F79E-B4348EC8C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740" y="1066800"/>
            <a:ext cx="58420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25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A3B23-97A3-BD89-A8FA-CA64E21D1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Centaur Chess: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B42ED-059E-697C-96E3-E9783F09E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Not surprisingly, a </a:t>
            </a:r>
            <a:r>
              <a:rPr lang="en-US" sz="28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Human+AI</a:t>
            </a:r>
            <a:r>
              <a:rPr lang="en-US" sz="2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Centaur 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beats the solo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human all the time. </a:t>
            </a:r>
          </a:p>
          <a:p>
            <a:pPr marL="0" indent="0" algn="ctr">
              <a:buNone/>
            </a:pPr>
            <a:endParaRPr lang="en-US" sz="2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But — amazingly — </a:t>
            </a:r>
            <a:r>
              <a:rPr lang="en-US" sz="2800" i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Human+AI</a:t>
            </a:r>
            <a:r>
              <a:rPr lang="en-US" sz="2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Centaurs </a:t>
            </a: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routinely beat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today’s most sophisticated solo computers.</a:t>
            </a:r>
            <a:endParaRPr lang="en-US" sz="2800" dirty="0">
              <a:effectLst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33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81316-A6AE-C8C3-4A98-F393A5B11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for Language Educators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4207F-B6BB-A1F0-55A8-B9D20EBA5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arenBoth"/>
            </a:pPr>
            <a:r>
              <a:rPr lang="en-US" dirty="0"/>
              <a:t>In the context of AI, consider not only the fearful “Human against Machine” narrative. Instead, focus on developing a “Human with Machine” mindset.</a:t>
            </a:r>
          </a:p>
          <a:p>
            <a:pPr marL="457200" indent="-457200">
              <a:buAutoNum type="arabicParenBoth"/>
            </a:pPr>
            <a:r>
              <a:rPr lang="en-US" dirty="0"/>
              <a:t>People become simply smarter, if they collaborate with technology effectively. Human-Machine Collaboration is as old as human civilization.  </a:t>
            </a:r>
          </a:p>
          <a:p>
            <a:pPr marL="457200" indent="-457200">
              <a:buAutoNum type="arabicParenBoth"/>
            </a:pPr>
            <a:r>
              <a:rPr lang="en-US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AI is not very powerful alone and not nearly as smart as a human collaborating with artificial intelligence. A mix of intuitive human intelligence and probabilities-driven artificial intelligence surpasses either one alone in the game of chess -- and in many other domains.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22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4EE16-E22F-27B6-ECB0-E90840306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How-Question</a:t>
            </a:r>
            <a:endParaRPr lang="en-US" dirty="0"/>
          </a:p>
        </p:txBody>
      </p:sp>
      <p:pic>
        <p:nvPicPr>
          <p:cNvPr id="7" name="Content Placeholder 6" descr="A person and a child in front of a table&#10;&#10;Description automatically generated">
            <a:extLst>
              <a:ext uri="{FF2B5EF4-FFF2-40B4-BE49-F238E27FC236}">
                <a16:creationId xmlns:a16="http://schemas.microsoft.com/office/drawing/2014/main" id="{087E88A5-CCAE-63CA-21F1-790D2E5109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621" y="1459067"/>
            <a:ext cx="7749539" cy="4408333"/>
          </a:xfrm>
        </p:spPr>
      </p:pic>
    </p:spTree>
    <p:extLst>
      <p:ext uri="{BB962C8B-B14F-4D97-AF65-F5344CB8AC3E}">
        <p14:creationId xmlns:p14="http://schemas.microsoft.com/office/powerpoint/2010/main" val="1719751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D2B-3320-9B23-B878-158392B84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strike="noStrike" dirty="0">
                <a:solidFill>
                  <a:srgbClr val="000000"/>
                </a:solidFill>
                <a:effectLst/>
              </a:rPr>
              <a:t>Vygotsky &amp; Sociocultural </a:t>
            </a: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u="none" strike="noStrike" dirty="0">
                <a:solidFill>
                  <a:srgbClr val="000000"/>
                </a:solidFill>
                <a:effectLst/>
              </a:rPr>
              <a:t>heory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33EA8-41D6-6B60-B278-1645A500A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78000"/>
            <a:ext cx="9601200" cy="4394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u="none" strike="noStrike" dirty="0">
                <a:solidFill>
                  <a:srgbClr val="000000"/>
                </a:solidFill>
                <a:effectLst/>
              </a:rPr>
              <a:t>Two Key Concepts: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rtl="0">
              <a:spcBef>
                <a:spcPts val="1900"/>
              </a:spcBef>
              <a:spcAft>
                <a:spcPts val="1900"/>
              </a:spcAft>
            </a:pPr>
            <a:r>
              <a:rPr lang="en-US" strike="noStrike" dirty="0">
                <a:solidFill>
                  <a:srgbClr val="000000"/>
                </a:solidFill>
                <a:effectLst/>
              </a:rPr>
              <a:t>Zone of Proximal Development (ZPD)</a:t>
            </a:r>
            <a:r>
              <a:rPr lang="en-US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en-US" dirty="0">
                <a:solidFill>
                  <a:srgbClr val="000000"/>
                </a:solidFill>
              </a:rPr>
              <a:t>L</a:t>
            </a:r>
            <a:r>
              <a:rPr lang="en-US" u="none" strike="noStrike" dirty="0">
                <a:solidFill>
                  <a:srgbClr val="000000"/>
                </a:solidFill>
                <a:effectLst/>
              </a:rPr>
              <a:t>earning happens </a:t>
            </a:r>
            <a:r>
              <a:rPr lang="en-US" dirty="0">
                <a:solidFill>
                  <a:srgbClr val="000000"/>
                </a:solidFill>
              </a:rPr>
              <a:t>through</a:t>
            </a:r>
            <a:r>
              <a:rPr lang="en-US" u="none" strike="noStrike" dirty="0">
                <a:solidFill>
                  <a:srgbClr val="000000"/>
                </a:solidFill>
                <a:effectLst/>
              </a:rPr>
              <a:t> collaboratively completing tasks that are too </a:t>
            </a:r>
            <a:r>
              <a:rPr lang="en-US" dirty="0">
                <a:solidFill>
                  <a:srgbClr val="000000"/>
                </a:solidFill>
              </a:rPr>
              <a:t>challenging</a:t>
            </a:r>
            <a:r>
              <a:rPr lang="en-US" u="none" strike="noStrike" dirty="0">
                <a:solidFill>
                  <a:srgbClr val="000000"/>
                </a:solidFill>
                <a:effectLst/>
              </a:rPr>
              <a:t> to accomplish alone. </a:t>
            </a:r>
          </a:p>
          <a:p>
            <a:pPr rtl="0">
              <a:spcBef>
                <a:spcPts val="1900"/>
              </a:spcBef>
              <a:spcAft>
                <a:spcPts val="1900"/>
              </a:spcAft>
            </a:pPr>
            <a:r>
              <a:rPr lang="en-US" u="none" strike="noStrike" dirty="0">
                <a:solidFill>
                  <a:srgbClr val="000000"/>
                </a:solidFill>
                <a:effectLst/>
              </a:rPr>
              <a:t>Scaffolding: </a:t>
            </a:r>
            <a:r>
              <a:rPr lang="en-US" dirty="0">
                <a:solidFill>
                  <a:srgbClr val="000000"/>
                </a:solidFill>
              </a:rPr>
              <a:t>L</a:t>
            </a:r>
            <a:r>
              <a:rPr lang="en-US" u="none" strike="noStrike" dirty="0">
                <a:solidFill>
                  <a:srgbClr val="000000"/>
                </a:solidFill>
                <a:effectLst/>
              </a:rPr>
              <a:t>earning happens through guidance and interaction with an expert. 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/>
              <a:t>Objectives of instruction designs: We should develop learning experiences where students grow through supportive interaction over tasks that are just a little bit too hard for them to solve individually without collaboration.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68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5B04A-B874-2E3E-4BC9-DD7C2CB9E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pPr algn="ctr"/>
            <a:r>
              <a:rPr lang="en-US" sz="2600" dirty="0"/>
              <a:t>ZPD &amp; Scaffolding: An Illustration</a:t>
            </a:r>
          </a:p>
        </p:txBody>
      </p:sp>
      <p:pic>
        <p:nvPicPr>
          <p:cNvPr id="5" name="Picture 4" descr="A diagram of a scaffolding&#10;&#10;Description automatically generated">
            <a:extLst>
              <a:ext uri="{FF2B5EF4-FFF2-40B4-BE49-F238E27FC236}">
                <a16:creationId xmlns:a16="http://schemas.microsoft.com/office/drawing/2014/main" id="{597E3D86-59BF-4787-0228-1C4AFB439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75" y="901736"/>
            <a:ext cx="6900380" cy="50545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DA955-E3F6-64DE-584C-CD89E67EB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423" y="2286000"/>
            <a:ext cx="3053039" cy="3931920"/>
          </a:xfrm>
        </p:spPr>
        <p:txBody>
          <a:bodyPr>
            <a:normAutofit/>
          </a:bodyPr>
          <a:lstStyle/>
          <a:p>
            <a:pPr marL="0" indent="0" rtl="0">
              <a:spcBef>
                <a:spcPts val="1900"/>
              </a:spcBef>
              <a:spcAft>
                <a:spcPts val="1900"/>
              </a:spcAft>
              <a:buNone/>
            </a:pPr>
            <a:r>
              <a:rPr lang="en-US" sz="1600" b="0" i="0" strike="noStrike">
                <a:effectLst/>
              </a:rPr>
              <a:t> </a:t>
            </a:r>
            <a:endParaRPr lang="en-US" sz="1600" b="0">
              <a:effectLst/>
            </a:endParaRPr>
          </a:p>
          <a:p>
            <a:pPr marL="0" indent="0">
              <a:buNone/>
            </a:pPr>
            <a:endParaRPr lang="en-US" sz="160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63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415F-C4C3-2E79-47C1-F74941620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ZPD, Scaffolding, and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D0E32-88E8-8E5F-D3D9-E72D3DEC8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none" strike="noStrike" dirty="0">
                <a:solidFill>
                  <a:srgbClr val="000000"/>
                </a:solidFill>
                <a:effectLst/>
              </a:rPr>
              <a:t>Can AI scaffold language learners in the Zone of Proximal Development? We say: Yes</a:t>
            </a:r>
            <a:r>
              <a:rPr lang="en-US" dirty="0">
                <a:solidFill>
                  <a:srgbClr val="000000"/>
                </a:solidFill>
              </a:rPr>
              <a:t>!</a:t>
            </a:r>
            <a:r>
              <a:rPr lang="en-US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marL="0" indent="0">
              <a:buNone/>
            </a:pPr>
            <a:r>
              <a:rPr lang="en-US" u="none" strike="noStrike" dirty="0">
                <a:solidFill>
                  <a:srgbClr val="000000"/>
                </a:solidFill>
                <a:effectLst/>
              </a:rPr>
              <a:t>Can AI scaffold language learners in the Zone of Proximal Development as good as human teachers can? We say: Probably not</a:t>
            </a:r>
            <a:r>
              <a:rPr lang="en-US" dirty="0">
                <a:solidFill>
                  <a:srgbClr val="000000"/>
                </a:solidFill>
              </a:rPr>
              <a:t>!</a:t>
            </a:r>
            <a:r>
              <a:rPr lang="en-US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marL="0" indent="0">
              <a:buNone/>
            </a:pPr>
            <a:endParaRPr lang="en-US" u="none" strike="noStrike" dirty="0">
              <a:solidFill>
                <a:srgbClr val="000000"/>
              </a:solidFill>
              <a:effectLst/>
            </a:endParaRPr>
          </a:p>
          <a:p>
            <a:r>
              <a:rPr lang="en-US" u="none" strike="noStrike" dirty="0">
                <a:solidFill>
                  <a:srgbClr val="000000"/>
                </a:solidFill>
                <a:effectLst/>
              </a:rPr>
              <a:t>Educators using technology in their classes should design scenarios </a:t>
            </a:r>
            <a:r>
              <a:rPr lang="en-US" dirty="0">
                <a:solidFill>
                  <a:srgbClr val="000000"/>
                </a:solidFill>
              </a:rPr>
              <a:t>that</a:t>
            </a:r>
            <a:r>
              <a:rPr lang="en-US" u="none" strike="noStrike" dirty="0">
                <a:solidFill>
                  <a:srgbClr val="000000"/>
                </a:solidFill>
                <a:effectLst/>
              </a:rPr>
              <a:t> instrumentalize these technologies to simulate scaffolding interactions in the zone of proximal development.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106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415F-C4C3-2E79-47C1-F74941620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D0E32-88E8-8E5F-D3D9-E72D3DEC8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800" u="none" strike="noStrike" dirty="0">
              <a:solidFill>
                <a:srgbClr val="000000"/>
              </a:solidFill>
              <a:effectLst/>
            </a:endParaRPr>
          </a:p>
          <a:p>
            <a:r>
              <a:rPr lang="en-US" u="none" strike="noStrike" dirty="0">
                <a:solidFill>
                  <a:srgbClr val="000000"/>
                </a:solidFill>
                <a:effectLst/>
              </a:rPr>
              <a:t>Artificial Intelligence ≠ Human Intelligence</a:t>
            </a:r>
          </a:p>
          <a:p>
            <a:r>
              <a:rPr lang="en-US" u="none" strike="noStrike" dirty="0">
                <a:solidFill>
                  <a:srgbClr val="000000"/>
                </a:solidFill>
                <a:effectLst/>
              </a:rPr>
              <a:t>Technology can make us smarter, (if used intentionally).</a:t>
            </a:r>
          </a:p>
          <a:p>
            <a:r>
              <a:rPr lang="en-US" dirty="0">
                <a:solidFill>
                  <a:srgbClr val="000000"/>
                </a:solidFill>
              </a:rPr>
              <a:t>Artificial Intelligence alone is not very intelligent, but potentially harmful, if used unsupervised by humans.</a:t>
            </a:r>
          </a:p>
          <a:p>
            <a:r>
              <a:rPr lang="en-US" dirty="0">
                <a:solidFill>
                  <a:srgbClr val="000000"/>
                </a:solidFill>
              </a:rPr>
              <a:t>We should not just open the floodgates and allow AI in schools and classrooms, without reflecting about its role in our teaching.</a:t>
            </a:r>
          </a:p>
          <a:p>
            <a:r>
              <a:rPr lang="en-US" dirty="0">
                <a:solidFill>
                  <a:srgbClr val="000000"/>
                </a:solidFill>
              </a:rPr>
              <a:t>Learning theory matters!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777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16831-D769-0F90-602B-5694645DC8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97871E-A6A0-E7D8-6E12-68D691C627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urlaub@mit.edu</a:t>
            </a:r>
            <a:endParaRPr lang="en-US" dirty="0"/>
          </a:p>
          <a:p>
            <a:r>
              <a:rPr lang="en-US" dirty="0">
                <a:hlinkClick r:id="rId3"/>
              </a:rPr>
              <a:t>edessein@mit.edu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502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6A967-596D-1ABE-A678-167661A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Two recent events/developments that impact our understanding of the role of technology in education: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13222-A767-BD83-FF0F-F84C96290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 </a:t>
            </a:r>
          </a:p>
        </p:txBody>
      </p:sp>
      <p:pic>
        <p:nvPicPr>
          <p:cNvPr id="5" name="Picture 4" descr="A close-up of a virus&#10;&#10;Description automatically generated">
            <a:extLst>
              <a:ext uri="{FF2B5EF4-FFF2-40B4-BE49-F238E27FC236}">
                <a16:creationId xmlns:a16="http://schemas.microsoft.com/office/drawing/2014/main" id="{B340A0E9-E04E-0059-DCF8-BF5510AED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19" y="2788921"/>
            <a:ext cx="5042637" cy="3383279"/>
          </a:xfrm>
          <a:prstGeom prst="rect">
            <a:avLst/>
          </a:prstGeom>
        </p:spPr>
      </p:pic>
      <p:pic>
        <p:nvPicPr>
          <p:cNvPr id="7" name="Picture 6" descr="A magazine cover with a colorful eyeball&#10;&#10;Description automatically generated">
            <a:extLst>
              <a:ext uri="{FF2B5EF4-FFF2-40B4-BE49-F238E27FC236}">
                <a16:creationId xmlns:a16="http://schemas.microsoft.com/office/drawing/2014/main" id="{55909D99-0AEB-DF0D-7329-61B9E903D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055" y="2811782"/>
            <a:ext cx="5562542" cy="33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86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305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7A85C-665F-3373-D3BB-6B6521703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C3534-384E-BCE9-EFAE-6E19F20F1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Working definition: Liberal arts education</a:t>
            </a:r>
          </a:p>
          <a:p>
            <a:r>
              <a:rPr lang="en-US" sz="2800" dirty="0"/>
              <a:t>A framework to understand the affordances and limitation of AI in undergraduate education: Why and How…</a:t>
            </a:r>
          </a:p>
          <a:p>
            <a:r>
              <a:rPr lang="en-US" sz="2800" dirty="0"/>
              <a:t>Discussion on the compatibility of AI with liberal arts education</a:t>
            </a:r>
          </a:p>
        </p:txBody>
      </p:sp>
    </p:spTree>
    <p:extLst>
      <p:ext uri="{BB962C8B-B14F-4D97-AF65-F5344CB8AC3E}">
        <p14:creationId xmlns:p14="http://schemas.microsoft.com/office/powerpoint/2010/main" val="2855323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FD600-5D88-FC3B-5016-520E20E01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Liberal Arts Education,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3A9B9-E7C4-835A-72D1-9CC053DDC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6000"/>
            <a:ext cx="10472057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cs typeface="Arial" panose="020B0604020202020204" pitchFamily="34" charset="0"/>
              </a:rPr>
              <a:t>- Curriculum: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nchored in humanities, creative arts, social sciences, and natural sciences that expressively contrasts with educational experiences that are principally vocational, professional, or technical in nature 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 algn="l" rtl="0">
              <a:buNone/>
            </a:pPr>
            <a:r>
              <a:rPr lang="en-US" sz="2400" b="1" dirty="0">
                <a:solidFill>
                  <a:srgbClr val="000000"/>
                </a:solidFill>
                <a:cs typeface="Arial" panose="020B0604020202020204" pitchFamily="34" charset="0"/>
              </a:rPr>
              <a:t>-Outcomes: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Critical reading competencies across genre and media, inquisitive thinking, empathy for others, tolerance for ambiguity, creative expression, effective writing, and persuasive speech – and all of that preferably across several languages.</a:t>
            </a:r>
          </a:p>
          <a:p>
            <a:pPr marL="0" indent="0">
              <a:buNone/>
            </a:pPr>
            <a:endParaRPr lang="en-US" sz="28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6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22F3E-2DB6-199F-B0A2-93CE67E51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8E17-728E-A1EE-2E35-2CFBF38F6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Liberal Arts Education,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DFE70-8CA9-57F8-9E58-8FAE07C27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6000"/>
            <a:ext cx="10472057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Helvetica Light" panose="020B0403020202020204" pitchFamily="34" charset="0"/>
            </a:endParaRPr>
          </a:p>
        </p:txBody>
      </p:sp>
      <p:pic>
        <p:nvPicPr>
          <p:cNvPr id="5" name="Picture 4" descr="A close up of text&#10;&#10;AI-generated content may be incorrect.">
            <a:extLst>
              <a:ext uri="{FF2B5EF4-FFF2-40B4-BE49-F238E27FC236}">
                <a16:creationId xmlns:a16="http://schemas.microsoft.com/office/drawing/2014/main" id="{E53A956D-1624-9464-AE30-72E89DC09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1358075"/>
            <a:ext cx="10094563" cy="2969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021A24-6413-8443-DCB1-2114DE26D3D1}"/>
              </a:ext>
            </a:extLst>
          </p:cNvPr>
          <p:cNvSpPr txBox="1"/>
          <p:nvPr/>
        </p:nvSpPr>
        <p:spPr>
          <a:xfrm>
            <a:off x="1219199" y="4559020"/>
            <a:ext cx="103769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Colby is committed to the belief that the best preparation </a:t>
            </a:r>
          </a:p>
          <a:p>
            <a:r>
              <a:rPr lang="en-US" sz="3200" dirty="0"/>
              <a:t>for life […] is a broad acquaintance with </a:t>
            </a:r>
            <a:r>
              <a:rPr lang="en-US" sz="3200" i="1" dirty="0"/>
              <a:t>human</a:t>
            </a:r>
            <a:r>
              <a:rPr lang="en-US" sz="3200" dirty="0"/>
              <a:t> knowledge.</a:t>
            </a:r>
          </a:p>
        </p:txBody>
      </p:sp>
    </p:spTree>
    <p:extLst>
      <p:ext uri="{BB962C8B-B14F-4D97-AF65-F5344CB8AC3E}">
        <p14:creationId xmlns:p14="http://schemas.microsoft.com/office/powerpoint/2010/main" val="2673134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E237CF-89E7-69FC-0B1E-B6E33D216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84D657-F86C-5259-99F0-1D02ADAF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en-US" sz="2800"/>
              <a:t>Liberal Arts Education, III</a:t>
            </a:r>
          </a:p>
        </p:txBody>
      </p:sp>
      <p:pic>
        <p:nvPicPr>
          <p:cNvPr id="7" name="Picture 6" descr="A close up of a coin&#10;&#10;AI-generated content may be incorrect.">
            <a:extLst>
              <a:ext uri="{FF2B5EF4-FFF2-40B4-BE49-F238E27FC236}">
                <a16:creationId xmlns:a16="http://schemas.microsoft.com/office/drawing/2014/main" id="{E12148E2-4590-A59E-48E3-56367BFE7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4" y="640080"/>
            <a:ext cx="6886222" cy="55778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B9E2C-12E3-7956-05DA-E84018D85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423" y="2286000"/>
            <a:ext cx="3053039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b="0" i="0" u="none" strike="noStrike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>
              <a:latin typeface="Helvetica Light" panose="020B0403020202020204" pitchFamily="34" charset="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66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B448B-EA39-B3CD-2A08-468D91552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DA820-D556-F6F1-3DEF-5CF5D7CB6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Liberal Arts Education, IV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1E0D1-6852-1602-677C-C75004253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6000"/>
            <a:ext cx="10472057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Helvetica Light" panose="020B0403020202020204" pitchFamily="34" charset="0"/>
            </a:endParaRPr>
          </a:p>
        </p:txBody>
      </p:sp>
      <p:pic>
        <p:nvPicPr>
          <p:cNvPr id="7" name="Picture 6" descr="A screenshot of a website&#10;&#10;AI-generated content may be incorrect.">
            <a:extLst>
              <a:ext uri="{FF2B5EF4-FFF2-40B4-BE49-F238E27FC236}">
                <a16:creationId xmlns:a16="http://schemas.microsoft.com/office/drawing/2014/main" id="{18D3EFAC-777F-ACA4-CE6B-2FB62E564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05" y="1733550"/>
            <a:ext cx="8882789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90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95AD4-9DA9-3625-A249-FE65FA3B1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C557D-3511-07C0-1BB8-637A1CDB1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two big questions…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148A6-DBA8-6252-A106-7313010FA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6000"/>
            <a:ext cx="10472057" cy="358140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en-US" sz="18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Why…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	…should we use AI technologies in educational settings?</a:t>
            </a:r>
            <a:endParaRPr lang="en-US" sz="2800" u="none" strike="noStrike" dirty="0">
              <a:solidFill>
                <a:srgbClr val="000000"/>
              </a:solidFill>
              <a:effectLst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	</a:t>
            </a:r>
          </a:p>
          <a:p>
            <a:pPr marL="0" indent="0">
              <a:buNone/>
            </a:pPr>
            <a:r>
              <a:rPr lang="en-US" sz="2800" u="none" strike="noStrike" dirty="0">
                <a:solidFill>
                  <a:srgbClr val="FF0000"/>
                </a:solidFill>
                <a:effectLst/>
              </a:rPr>
              <a:t>How…</a:t>
            </a:r>
            <a:r>
              <a:rPr lang="en-US" sz="280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	…</a:t>
            </a:r>
            <a:r>
              <a:rPr lang="en-US" sz="2800" u="none" strike="noStrike" dirty="0">
                <a:solidFill>
                  <a:srgbClr val="000000"/>
                </a:solidFill>
                <a:effectLst/>
              </a:rPr>
              <a:t>can we implement AI technologies in productive ways		 	into our teaching?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3401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4EE16-E22F-27B6-ECB0-E90840306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Why-Question</a:t>
            </a:r>
            <a:endParaRPr lang="en-US" dirty="0"/>
          </a:p>
        </p:txBody>
      </p:sp>
      <p:pic>
        <p:nvPicPr>
          <p:cNvPr id="5" name="Content Placeholder 4" descr="A group of people in a stadium&#10;&#10;Description automatically generated">
            <a:extLst>
              <a:ext uri="{FF2B5EF4-FFF2-40B4-BE49-F238E27FC236}">
                <a16:creationId xmlns:a16="http://schemas.microsoft.com/office/drawing/2014/main" id="{AA5C70A0-045F-0F21-41FC-7EF5709FB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1350" y="1602105"/>
            <a:ext cx="5829300" cy="4854329"/>
          </a:xfrm>
        </p:spPr>
      </p:pic>
    </p:spTree>
    <p:extLst>
      <p:ext uri="{BB962C8B-B14F-4D97-AF65-F5344CB8AC3E}">
        <p14:creationId xmlns:p14="http://schemas.microsoft.com/office/powerpoint/2010/main" val="136668226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{9B8EA9DB-4F05-7941-845C-B1EC63FBF0D0}tf10001072</Template>
  <TotalTime>47250</TotalTime>
  <Words>637</Words>
  <Application>Microsoft Macintosh PowerPoint</Application>
  <PresentationFormat>Widescreen</PresentationFormat>
  <Paragraphs>81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Arial</vt:lpstr>
      <vt:lpstr>Calibri</vt:lpstr>
      <vt:lpstr>Franklin Gothic Book</vt:lpstr>
      <vt:lpstr>Helvetica Light</vt:lpstr>
      <vt:lpstr>Times New Roman</vt:lpstr>
      <vt:lpstr>Crop</vt:lpstr>
      <vt:lpstr>Is Liberal Arts Education Compatible with Generative AI? </vt:lpstr>
      <vt:lpstr>Two recent events/developments that impact our understanding of the role of technology in education: </vt:lpstr>
      <vt:lpstr>Overview</vt:lpstr>
      <vt:lpstr>Liberal Arts Education, I</vt:lpstr>
      <vt:lpstr>Liberal Arts Education, II</vt:lpstr>
      <vt:lpstr>Liberal Arts Education, III</vt:lpstr>
      <vt:lpstr>Liberal Arts Education, IV</vt:lpstr>
      <vt:lpstr>The two big questions…</vt:lpstr>
      <vt:lpstr>The Why-Question</vt:lpstr>
      <vt:lpstr>From Competition to Collaboration</vt:lpstr>
      <vt:lpstr>Centaur Chess</vt:lpstr>
      <vt:lpstr>Centaur Chess: Results</vt:lpstr>
      <vt:lpstr>Implications for Language Educators</vt:lpstr>
      <vt:lpstr>The How-Question</vt:lpstr>
      <vt:lpstr>Vygotsky &amp; Sociocultural Theory</vt:lpstr>
      <vt:lpstr>ZPD &amp; Scaffolding: An Illustration</vt:lpstr>
      <vt:lpstr>ZPD, Scaffolding, and AI</vt:lpstr>
      <vt:lpstr>Summary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Disruptive Technologies or Curricular Innovations?  Literacy, pocket calculator, machine translation, generative AI</dc:title>
  <dc:creator>Dessein, Eva</dc:creator>
  <cp:lastModifiedBy>Dessein, Eva</cp:lastModifiedBy>
  <cp:revision>21</cp:revision>
  <dcterms:created xsi:type="dcterms:W3CDTF">2024-02-06T12:13:23Z</dcterms:created>
  <dcterms:modified xsi:type="dcterms:W3CDTF">2025-04-04T00:31:58Z</dcterms:modified>
</cp:coreProperties>
</file>