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y="5143500" cx="9144000"/>
  <p:notesSz cx="6858000" cy="9144000"/>
  <p:embeddedFontLst>
    <p:embeddedFont>
      <p:font typeface="Ubuntu"/>
      <p:regular r:id="rId41"/>
      <p:bold r:id="rId42"/>
      <p:italic r:id="rId43"/>
      <p:boldItalic r:id="rId44"/>
    </p:embeddedFont>
    <p:embeddedFont>
      <p:font typeface="Roboto Medium"/>
      <p:regular r:id="rId45"/>
      <p:bold r:id="rId46"/>
      <p:italic r:id="rId47"/>
      <p:boldItalic r:id="rId48"/>
    </p:embeddedFont>
    <p:embeddedFont>
      <p:font typeface="Roboto"/>
      <p:regular r:id="rId49"/>
      <p:bold r:id="rId50"/>
      <p:italic r:id="rId51"/>
      <p:boldItalic r:id="rId52"/>
    </p:embeddedFont>
    <p:embeddedFont>
      <p:font typeface="Franklin Gothic"/>
      <p:bold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Bebas Neue"/>
      <p:regular r:id="rId58"/>
    </p:embeddedFont>
    <p:embeddedFont>
      <p:font typeface="Roboto Light"/>
      <p:regular r:id="rId59"/>
      <p:bold r:id="rId60"/>
      <p:italic r:id="rId61"/>
      <p:boldItalic r:id="rId62"/>
    </p:embeddedFont>
    <p:embeddedFont>
      <p:font typeface="Montserrat ExtraBold"/>
      <p:bold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font" Target="fonts/Ubuntu-bold.fntdata"/><Relationship Id="rId41" Type="http://schemas.openxmlformats.org/officeDocument/2006/relationships/font" Target="fonts/Ubuntu-regular.fntdata"/><Relationship Id="rId44" Type="http://schemas.openxmlformats.org/officeDocument/2006/relationships/font" Target="fonts/Ubuntu-boldItalic.fntdata"/><Relationship Id="rId43" Type="http://schemas.openxmlformats.org/officeDocument/2006/relationships/font" Target="fonts/Ubuntu-italic.fntdata"/><Relationship Id="rId46" Type="http://schemas.openxmlformats.org/officeDocument/2006/relationships/font" Target="fonts/RobotoMedium-bold.fntdata"/><Relationship Id="rId45" Type="http://schemas.openxmlformats.org/officeDocument/2006/relationships/font" Target="fonts/RobotoMedium-regular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RobotoMedium-boldItalic.fntdata"/><Relationship Id="rId47" Type="http://schemas.openxmlformats.org/officeDocument/2006/relationships/font" Target="fonts/RobotoMedium-italic.fntdata"/><Relationship Id="rId49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RobotoLight-boldItalic.fntdata"/><Relationship Id="rId61" Type="http://schemas.openxmlformats.org/officeDocument/2006/relationships/font" Target="fonts/RobotoLight-italic.fntdata"/><Relationship Id="rId20" Type="http://schemas.openxmlformats.org/officeDocument/2006/relationships/slide" Target="slides/slide13.xml"/><Relationship Id="rId64" Type="http://schemas.openxmlformats.org/officeDocument/2006/relationships/font" Target="fonts/MontserratExtraBold-boldItalic.fntdata"/><Relationship Id="rId63" Type="http://schemas.openxmlformats.org/officeDocument/2006/relationships/font" Target="fonts/MontserratExtraBold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RobotoLight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FranklinGothic-bold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4.xml"/><Relationship Id="rId55" Type="http://schemas.openxmlformats.org/officeDocument/2006/relationships/font" Target="fonts/Montserrat-bold.fntdata"/><Relationship Id="rId10" Type="http://schemas.openxmlformats.org/officeDocument/2006/relationships/slide" Target="slides/slide3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6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5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8.xml"/><Relationship Id="rId59" Type="http://schemas.openxmlformats.org/officeDocument/2006/relationships/font" Target="fonts/RobotoLight-regular.fntdata"/><Relationship Id="rId14" Type="http://schemas.openxmlformats.org/officeDocument/2006/relationships/slide" Target="slides/slide7.xml"/><Relationship Id="rId58" Type="http://schemas.openxmlformats.org/officeDocument/2006/relationships/font" Target="fonts/BebasNeue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7ba0560f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7ba0560f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464d73435a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464d73435a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64d73435a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64d73435a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64d73435a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464d73435a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64d73435a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64d73435a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64d73435a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64d73435a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464d73435a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464d73435a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6f175f89e_0_164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346f175f89e_0_164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46f175f89e_0_164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6f175f89e_0_175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346f175f89e_0_175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46f175f89e_0_175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46f175f89e_0_183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346f175f89e_0_183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Call out a few specific examples:OER Programs</a:t>
            </a:r>
            <a:endParaRPr/>
          </a:p>
        </p:txBody>
      </p:sp>
      <p:sp>
        <p:nvSpPr>
          <p:cNvPr id="256" name="Google Shape;256;g346f175f89e_0_183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46f175f89e_0_208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346f175f89e_0_208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46f175f89e_0_208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64d73435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464d73435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6f175f89e_0_223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46f175f89e_0_223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346f175f89e_0_223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46f175f89e_0_240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346f175f89e_0_240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46f175f89e_0_240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46f175f89e_0_246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346f175f89e_0_246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46f175f89e_0_246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46f175f89e_0_253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346f175f89e_0_253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46f175f89e_0_253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46f175f89e_0_276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346f175f89e_0_276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46f175f89e_0_276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46f175f89e_0_284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346f175f89e_0_284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46f175f89e_0_284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46f175f89e_0_304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346f175f89e_0_304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346f175f89e_0_304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6f175f89e_0_313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346f175f89e_0_313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46f175f89e_0_313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5f83180b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45f83180b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6460f5cfa_7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346460f5cfa_7_7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64d73435a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64d73435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6460f5cfa_7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346460f5cfa_7_8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46460f5cfa_7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346460f5cfa_7_9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46460f5cfa_7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346460f5cfa_7_9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652d361b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34652d361b8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6f7156b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46f7156b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64d73435a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64d73435a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3e37149f0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3e37149f0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64d73435a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64d73435a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64d73435a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64d73435a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64d73435a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64d73435a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457200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272778" y="-609600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rln.acrl.org/index.php/crlnews/article/view/26704/34626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doi.org/10.7551/mitpress/6289.003.0015" TargetMode="External"/><Relationship Id="rId4" Type="http://schemas.openxmlformats.org/officeDocument/2006/relationships/hyperlink" Target="https://doi.org/10.5334/dsj-2021-031" TargetMode="External"/><Relationship Id="rId5" Type="http://schemas.openxmlformats.org/officeDocument/2006/relationships/hyperlink" Target="https://doi.org/10.1016/S0747-5632(01)00011-5" TargetMode="External"/><Relationship Id="rId6" Type="http://schemas.openxmlformats.org/officeDocument/2006/relationships/hyperlink" Target="https://doi.org/10.3390/su15075614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/>
          <p:nvPr/>
        </p:nvSpPr>
        <p:spPr>
          <a:xfrm>
            <a:off x="39281" y="1955894"/>
            <a:ext cx="9063300" cy="1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42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1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AI AT SMALL LIBERAL ARTS COLLEGES 2025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2"/>
          <p:cNvSpPr/>
          <p:nvPr/>
        </p:nvSpPr>
        <p:spPr>
          <a:xfrm>
            <a:off x="39281" y="2217357"/>
            <a:ext cx="90633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84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4300"/>
              <a:buFont typeface="Montserrat"/>
              <a:buNone/>
            </a:pPr>
            <a:r>
              <a:rPr b="0" i="0" lang="en" sz="4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Libraries as AI Literacy Leaders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2"/>
          <p:cNvSpPr/>
          <p:nvPr/>
        </p:nvSpPr>
        <p:spPr>
          <a:xfrm>
            <a:off x="39281" y="2984337"/>
            <a:ext cx="90633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200"/>
              <a:buFont typeface="Montserrat"/>
              <a:buNone/>
            </a:pPr>
            <a:r>
              <a:rPr b="0" i="0" lang="en" sz="12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Structuring AI Integration in Small Liberal Arts Colleges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2"/>
          <p:cNvSpPr/>
          <p:nvPr/>
        </p:nvSpPr>
        <p:spPr>
          <a:xfrm>
            <a:off x="2981324" y="3492420"/>
            <a:ext cx="3179100" cy="9714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2"/>
          <p:cNvSpPr/>
          <p:nvPr/>
        </p:nvSpPr>
        <p:spPr>
          <a:xfrm>
            <a:off x="2979499" y="3595310"/>
            <a:ext cx="31827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900"/>
              <a:buFont typeface="Montserrat"/>
              <a:buNone/>
            </a:pPr>
            <a:r>
              <a:rPr b="0" i="0" lang="en" sz="9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Jessica McCullough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2"/>
          <p:cNvSpPr/>
          <p:nvPr/>
        </p:nvSpPr>
        <p:spPr>
          <a:xfrm>
            <a:off x="2979499" y="3818049"/>
            <a:ext cx="31827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900"/>
              <a:buFont typeface="Montserrat"/>
              <a:buNone/>
            </a:pPr>
            <a:r>
              <a:rPr b="0" i="0" lang="en" sz="9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Director Research Support + Curricular Technology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2"/>
          <p:cNvSpPr/>
          <p:nvPr/>
        </p:nvSpPr>
        <p:spPr>
          <a:xfrm>
            <a:off x="2979499" y="4200703"/>
            <a:ext cx="3182700" cy="1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900"/>
              <a:buFont typeface="Montserrat"/>
              <a:buNone/>
            </a:pPr>
            <a:r>
              <a:rPr b="0" i="0" lang="en" sz="9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Connecticut College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/>
          <p:nvPr/>
        </p:nvSpPr>
        <p:spPr>
          <a:xfrm>
            <a:off x="3196949" y="272138"/>
            <a:ext cx="5853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3"/>
          <p:cNvSpPr/>
          <p:nvPr/>
        </p:nvSpPr>
        <p:spPr>
          <a:xfrm>
            <a:off x="0" y="0"/>
            <a:ext cx="3105900" cy="5142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Zoom AI Companion" id="251" name="Google Shape;251;p43"/>
          <p:cNvPicPr preferRelativeResize="0"/>
          <p:nvPr/>
        </p:nvPicPr>
        <p:blipFill rotWithShape="1">
          <a:blip r:embed="rId3">
            <a:alphaModFix/>
          </a:blip>
          <a:srcRect b="0" l="26810" r="32922" t="0"/>
          <a:stretch/>
        </p:blipFill>
        <p:spPr>
          <a:xfrm>
            <a:off x="0" y="0"/>
            <a:ext cx="3105931" cy="514221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3"/>
          <p:cNvSpPr/>
          <p:nvPr/>
        </p:nvSpPr>
        <p:spPr>
          <a:xfrm>
            <a:off x="3534447" y="1699341"/>
            <a:ext cx="5696700" cy="25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7800" lvl="0" marL="177800" marR="0" rtl="0" algn="l">
              <a:lnSpc>
                <a:spcPct val="126018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Arial"/>
              <a:buAutoNum type="arabicPeriod"/>
            </a:pP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Small College Libraries: Hubs of Innovation and Collaboration</a:t>
            </a:r>
            <a:endParaRPr sz="1100"/>
          </a:p>
          <a:p>
            <a:pPr indent="-177800" lvl="0" marL="177800" marR="0" rtl="0" algn="l">
              <a:lnSpc>
                <a:spcPct val="126018"/>
              </a:lnSpc>
              <a:spcBef>
                <a:spcPts val="190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Arial"/>
              <a:buAutoNum type="arabicPeriod"/>
            </a:pP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The Library's Role in AI Literacy Integration</a:t>
            </a:r>
            <a:endParaRPr sz="1100"/>
          </a:p>
          <a:p>
            <a:pPr indent="-177800" lvl="0" marL="177800" marR="0" rtl="0" algn="l">
              <a:lnSpc>
                <a:spcPct val="126018"/>
              </a:lnSpc>
              <a:spcBef>
                <a:spcPts val="190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Arial"/>
              <a:buAutoNum type="arabicPeriod"/>
            </a:pP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Challenges and Barriers</a:t>
            </a:r>
            <a:endParaRPr sz="1100"/>
          </a:p>
          <a:p>
            <a:pPr indent="-177800" lvl="0" marL="177800" marR="0" rtl="0" algn="l">
              <a:lnSpc>
                <a:spcPct val="126018"/>
              </a:lnSpc>
              <a:spcBef>
                <a:spcPts val="190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Arial"/>
              <a:buAutoNum type="arabicPeriod"/>
            </a:pP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Connecticut College's Approach: AI@Conn</a:t>
            </a:r>
            <a:endParaRPr sz="1100"/>
          </a:p>
          <a:p>
            <a:pPr indent="-177800" lvl="0" marL="177800" marR="0" rtl="0" algn="l">
              <a:lnSpc>
                <a:spcPct val="126018"/>
              </a:lnSpc>
              <a:spcBef>
                <a:spcPts val="190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Arial"/>
              <a:buAutoNum type="arabicPeriod"/>
            </a:pP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References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4"/>
          <p:cNvSpPr/>
          <p:nvPr/>
        </p:nvSpPr>
        <p:spPr>
          <a:xfrm>
            <a:off x="0" y="272138"/>
            <a:ext cx="9141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What happens in small college libraries?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4"/>
          <p:cNvSpPr/>
          <p:nvPr/>
        </p:nvSpPr>
        <p:spPr>
          <a:xfrm>
            <a:off x="6279434" y="1142714"/>
            <a:ext cx="2505300" cy="3642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6BIED5dhoZg" id="260" name="Google Shape;260;p44"/>
          <p:cNvPicPr preferRelativeResize="0"/>
          <p:nvPr/>
        </p:nvPicPr>
        <p:blipFill rotWithShape="1">
          <a:blip r:embed="rId3">
            <a:alphaModFix/>
          </a:blip>
          <a:srcRect b="0" l="27609" r="24821" t="0"/>
          <a:stretch/>
        </p:blipFill>
        <p:spPr>
          <a:xfrm>
            <a:off x="6279434" y="1142714"/>
            <a:ext cx="2505183" cy="3642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4"/>
          <p:cNvSpPr/>
          <p:nvPr/>
        </p:nvSpPr>
        <p:spPr>
          <a:xfrm>
            <a:off x="357098" y="1142714"/>
            <a:ext cx="1783500" cy="17499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4"/>
          <p:cNvSpPr/>
          <p:nvPr/>
        </p:nvSpPr>
        <p:spPr>
          <a:xfrm>
            <a:off x="571358" y="1310774"/>
            <a:ext cx="15693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09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None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Curricular Integration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4"/>
          <p:cNvSpPr/>
          <p:nvPr/>
        </p:nvSpPr>
        <p:spPr>
          <a:xfrm>
            <a:off x="571358" y="1820308"/>
            <a:ext cx="15693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Championing forms of literacy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4"/>
          <p:cNvSpPr/>
          <p:nvPr/>
        </p:nvSpPr>
        <p:spPr>
          <a:xfrm>
            <a:off x="2283597" y="1142714"/>
            <a:ext cx="1783500" cy="17499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4"/>
          <p:cNvSpPr/>
          <p:nvPr/>
        </p:nvSpPr>
        <p:spPr>
          <a:xfrm>
            <a:off x="2497856" y="1310774"/>
            <a:ext cx="15693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09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None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Constant Change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4"/>
          <p:cNvSpPr/>
          <p:nvPr/>
        </p:nvSpPr>
        <p:spPr>
          <a:xfrm>
            <a:off x="2497856" y="1820308"/>
            <a:ext cx="15693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Adapting services and skills to meet changing needs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4"/>
          <p:cNvSpPr/>
          <p:nvPr/>
        </p:nvSpPr>
        <p:spPr>
          <a:xfrm>
            <a:off x="4210097" y="1142714"/>
            <a:ext cx="1783500" cy="17499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4"/>
          <p:cNvSpPr/>
          <p:nvPr/>
        </p:nvSpPr>
        <p:spPr>
          <a:xfrm>
            <a:off x="4424355" y="1310774"/>
            <a:ext cx="15693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09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None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Promote accessibility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4"/>
          <p:cNvSpPr/>
          <p:nvPr/>
        </p:nvSpPr>
        <p:spPr>
          <a:xfrm>
            <a:off x="4424355" y="1820308"/>
            <a:ext cx="1569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Making information available and accessible to College community and beyond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4"/>
          <p:cNvSpPr/>
          <p:nvPr/>
        </p:nvSpPr>
        <p:spPr>
          <a:xfrm>
            <a:off x="357098" y="3035335"/>
            <a:ext cx="2746800" cy="17499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4"/>
          <p:cNvSpPr/>
          <p:nvPr/>
        </p:nvSpPr>
        <p:spPr>
          <a:xfrm>
            <a:off x="571358" y="3203394"/>
            <a:ext cx="26286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09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None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Embedded into College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4"/>
          <p:cNvSpPr/>
          <p:nvPr/>
        </p:nvSpPr>
        <p:spPr>
          <a:xfrm>
            <a:off x="571351" y="3504844"/>
            <a:ext cx="2389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Partnerships with student-facing offices, centers for teaching &amp; learning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4"/>
          <p:cNvSpPr/>
          <p:nvPr/>
        </p:nvSpPr>
        <p:spPr>
          <a:xfrm>
            <a:off x="571358" y="3881063"/>
            <a:ext cx="2628600" cy="1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Faculty research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4"/>
          <p:cNvSpPr/>
          <p:nvPr/>
        </p:nvSpPr>
        <p:spPr>
          <a:xfrm>
            <a:off x="571358" y="4087361"/>
            <a:ext cx="2628600" cy="1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Committees and governance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4"/>
          <p:cNvSpPr/>
          <p:nvPr/>
        </p:nvSpPr>
        <p:spPr>
          <a:xfrm>
            <a:off x="3246847" y="3035335"/>
            <a:ext cx="2746800" cy="17499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4"/>
          <p:cNvSpPr/>
          <p:nvPr/>
        </p:nvSpPr>
        <p:spPr>
          <a:xfrm>
            <a:off x="3461106" y="3203394"/>
            <a:ext cx="26286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09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None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Trusted Intermediaries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3461101" y="3504844"/>
            <a:ext cx="23898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Selecting materials, tools, and systems that meet needs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4"/>
          <p:cNvSpPr/>
          <p:nvPr/>
        </p:nvSpPr>
        <p:spPr>
          <a:xfrm>
            <a:off x="3461100" y="3881063"/>
            <a:ext cx="23898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Simplifying navigation of complex information systems and discovery tools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/>
          <p:nvPr/>
        </p:nvSpPr>
        <p:spPr>
          <a:xfrm>
            <a:off x="0" y="272138"/>
            <a:ext cx="9141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Librarian superpowers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5"/>
          <p:cNvSpPr/>
          <p:nvPr/>
        </p:nvSpPr>
        <p:spPr>
          <a:xfrm>
            <a:off x="357098" y="1242702"/>
            <a:ext cx="4142400" cy="13143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5"/>
          <p:cNvSpPr/>
          <p:nvPr/>
        </p:nvSpPr>
        <p:spPr>
          <a:xfrm>
            <a:off x="571350" y="1402575"/>
            <a:ext cx="3741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Build and sustain trusted and respectful relationships with faculty, students, staff, administrators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5"/>
          <p:cNvSpPr/>
          <p:nvPr/>
        </p:nvSpPr>
        <p:spPr>
          <a:xfrm>
            <a:off x="4642277" y="1242702"/>
            <a:ext cx="4142400" cy="13143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5"/>
          <p:cNvSpPr/>
          <p:nvPr/>
        </p:nvSpPr>
        <p:spPr>
          <a:xfrm>
            <a:off x="4856532" y="1402575"/>
            <a:ext cx="3785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Stay current with changes in information technology, publishing, digital tools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5"/>
          <p:cNvSpPr/>
          <p:nvPr/>
        </p:nvSpPr>
        <p:spPr>
          <a:xfrm>
            <a:off x="357098" y="2699663"/>
            <a:ext cx="4142400" cy="13143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5"/>
          <p:cNvSpPr/>
          <p:nvPr/>
        </p:nvSpPr>
        <p:spPr>
          <a:xfrm>
            <a:off x="571358" y="2859539"/>
            <a:ext cx="41640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Understand the curriculum: general education and all majors/programs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5"/>
          <p:cNvSpPr/>
          <p:nvPr/>
        </p:nvSpPr>
        <p:spPr>
          <a:xfrm>
            <a:off x="4642277" y="2699663"/>
            <a:ext cx="4142400" cy="13143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5"/>
          <p:cNvSpPr/>
          <p:nvPr/>
        </p:nvSpPr>
        <p:spPr>
          <a:xfrm>
            <a:off x="4856536" y="2859539"/>
            <a:ext cx="41640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Knowledge of the budgetary climate, today and tomorrow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5"/>
          <p:cNvSpPr/>
          <p:nvPr/>
        </p:nvSpPr>
        <p:spPr>
          <a:xfrm>
            <a:off x="0" y="4370882"/>
            <a:ext cx="9141900" cy="7713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/>
          <p:nvPr/>
        </p:nvSpPr>
        <p:spPr>
          <a:xfrm>
            <a:off x="764547" y="4537156"/>
            <a:ext cx="76128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400"/>
              <a:buFont typeface="Montserrat"/>
              <a:buNone/>
            </a:pPr>
            <a:r>
              <a:rPr b="0" i="0" lang="en" sz="1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By leveraging the relationships, expertise, and infrastructure, the college library is well-positioned to support AI literacy initiatives for the campus community.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/>
          <p:nvPr/>
        </p:nvSpPr>
        <p:spPr>
          <a:xfrm>
            <a:off x="0" y="272176"/>
            <a:ext cx="9141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How Libraries can support Campus-Wide AI Literacy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6"/>
          <p:cNvSpPr/>
          <p:nvPr/>
        </p:nvSpPr>
        <p:spPr>
          <a:xfrm>
            <a:off x="357098" y="1142714"/>
            <a:ext cx="2714100" cy="17499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6"/>
          <p:cNvSpPr/>
          <p:nvPr/>
        </p:nvSpPr>
        <p:spPr>
          <a:xfrm>
            <a:off x="571351" y="1302619"/>
            <a:ext cx="23655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Develop and share resources and information to the campus community (LibGuides)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3213884" y="1142714"/>
            <a:ext cx="2714100" cy="17499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6"/>
          <p:cNvSpPr/>
          <p:nvPr/>
        </p:nvSpPr>
        <p:spPr>
          <a:xfrm>
            <a:off x="3428138" y="1302619"/>
            <a:ext cx="23655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Craft AI-related learning experiences, assessments, and institution-specific frameworks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6"/>
          <p:cNvSpPr/>
          <p:nvPr/>
        </p:nvSpPr>
        <p:spPr>
          <a:xfrm>
            <a:off x="6070670" y="1142714"/>
            <a:ext cx="2714100" cy="17499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6"/>
          <p:cNvSpPr/>
          <p:nvPr/>
        </p:nvSpPr>
        <p:spPr>
          <a:xfrm>
            <a:off x="6284929" y="1302627"/>
            <a:ext cx="25926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Strengthen or expand information literacy with AI concepts, map to general education and major curricula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6"/>
          <p:cNvSpPr/>
          <p:nvPr/>
        </p:nvSpPr>
        <p:spPr>
          <a:xfrm>
            <a:off x="357098" y="3035335"/>
            <a:ext cx="2714100" cy="17499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6"/>
          <p:cNvSpPr/>
          <p:nvPr/>
        </p:nvSpPr>
        <p:spPr>
          <a:xfrm>
            <a:off x="571351" y="3195244"/>
            <a:ext cx="23655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Liaise with IT to enable campus-wide generative AI access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3213884" y="3035335"/>
            <a:ext cx="2714100" cy="17499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6"/>
          <p:cNvSpPr/>
          <p:nvPr/>
        </p:nvSpPr>
        <p:spPr>
          <a:xfrm>
            <a:off x="3428143" y="3195248"/>
            <a:ext cx="25926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Coordinate/participate in faculty development: workshops, learning communities, interest groups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6"/>
          <p:cNvSpPr/>
          <p:nvPr/>
        </p:nvSpPr>
        <p:spPr>
          <a:xfrm>
            <a:off x="6070670" y="3035335"/>
            <a:ext cx="2714100" cy="1749900"/>
          </a:xfrm>
          <a:prstGeom prst="rect">
            <a:avLst/>
          </a:prstGeom>
          <a:noFill/>
          <a:ln cap="flat" cmpd="sng" w="25400">
            <a:solidFill>
              <a:srgbClr val="62A8B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6"/>
          <p:cNvSpPr/>
          <p:nvPr/>
        </p:nvSpPr>
        <p:spPr>
          <a:xfrm>
            <a:off x="6284925" y="3195244"/>
            <a:ext cx="23655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0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Help students navigate AI ethics, bias, and responsible use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/>
          <p:nvPr/>
        </p:nvSpPr>
        <p:spPr>
          <a:xfrm>
            <a:off x="0" y="272176"/>
            <a:ext cx="9141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Library as AI Hub: Important Considerations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7"/>
          <p:cNvSpPr/>
          <p:nvPr/>
        </p:nvSpPr>
        <p:spPr>
          <a:xfrm>
            <a:off x="1678361" y="1552931"/>
            <a:ext cx="6363600" cy="28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7800" lvl="0" marL="177800" marR="0" rtl="0" algn="l">
              <a:lnSpc>
                <a:spcPct val="126018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Montserrat"/>
              <a:buChar char="•"/>
            </a:pPr>
            <a:r>
              <a:rPr b="1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Workload concerns: </a:t>
            </a: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If AI literacy becomes a library responsibility, what do librarians </a:t>
            </a:r>
            <a:r>
              <a:rPr b="1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stop doing</a:t>
            </a: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 to make space for this?</a:t>
            </a:r>
            <a:endParaRPr sz="1100"/>
          </a:p>
          <a:p>
            <a:pPr indent="-177800" lvl="0" marL="177800" marR="0" rtl="0" algn="l">
              <a:lnSpc>
                <a:spcPct val="126018"/>
              </a:lnSpc>
              <a:spcBef>
                <a:spcPts val="190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Montserrat"/>
              <a:buChar char="•"/>
            </a:pPr>
            <a:r>
              <a:rPr b="1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Institutional buy-in</a:t>
            </a: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: Ensuring AI literacy is strategically aligned and not just an added burden on librarians.  </a:t>
            </a:r>
            <a:endParaRPr sz="1100"/>
          </a:p>
          <a:p>
            <a:pPr indent="-177800" lvl="0" marL="177800" marR="0" rtl="0" algn="l">
              <a:lnSpc>
                <a:spcPct val="126018"/>
              </a:lnSpc>
              <a:spcBef>
                <a:spcPts val="1900"/>
              </a:spcBef>
              <a:spcAft>
                <a:spcPts val="0"/>
              </a:spcAft>
              <a:buClr>
                <a:srgbClr val="2A2921"/>
              </a:buClr>
              <a:buSzPts val="1600"/>
              <a:buFont typeface="Montserrat"/>
              <a:buChar char="•"/>
            </a:pPr>
            <a:r>
              <a:rPr b="1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Strategic collaboration: </a:t>
            </a:r>
            <a:r>
              <a:rPr b="0" i="0" lang="en" sz="16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To ensure effective AI integration, collaborate with diverse campus stakeholders beyond the library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/>
          <p:nvPr/>
        </p:nvSpPr>
        <p:spPr>
          <a:xfrm>
            <a:off x="0" y="3486953"/>
            <a:ext cx="91419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003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5400"/>
              <a:buFont typeface="Montserrat"/>
              <a:buNone/>
            </a:pPr>
            <a:r>
              <a:rPr b="0" i="0" lang="en" sz="5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Challenges to AI Literacy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8"/>
          <p:cNvSpPr/>
          <p:nvPr/>
        </p:nvSpPr>
        <p:spPr>
          <a:xfrm>
            <a:off x="0" y="0"/>
            <a:ext cx="9141900" cy="2699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JhT_8nbUA0" id="327" name="Google Shape;327;p48"/>
          <p:cNvPicPr preferRelativeResize="0"/>
          <p:nvPr/>
        </p:nvPicPr>
        <p:blipFill rotWithShape="1">
          <a:blip r:embed="rId3">
            <a:alphaModFix/>
          </a:blip>
          <a:srcRect b="23750" l="0" r="0" t="23750"/>
          <a:stretch/>
        </p:blipFill>
        <p:spPr>
          <a:xfrm>
            <a:off x="0" y="0"/>
            <a:ext cx="9141713" cy="269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5" y="0"/>
            <a:ext cx="9141715" cy="514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117" y="357143"/>
            <a:ext cx="2720351" cy="214918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9"/>
          <p:cNvSpPr/>
          <p:nvPr/>
        </p:nvSpPr>
        <p:spPr>
          <a:xfrm>
            <a:off x="952853" y="966557"/>
            <a:ext cx="1840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Bebas Neue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 don't know where to start.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9"/>
          <p:cNvSpPr/>
          <p:nvPr/>
        </p:nvSpPr>
        <p:spPr>
          <a:xfrm>
            <a:off x="1649271" y="2056100"/>
            <a:ext cx="14601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Humanities Professor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12975" y="357143"/>
            <a:ext cx="2713333" cy="214918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9"/>
          <p:cNvSpPr/>
          <p:nvPr/>
        </p:nvSpPr>
        <p:spPr>
          <a:xfrm>
            <a:off x="3462660" y="838070"/>
            <a:ext cx="26781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Bebas Neue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 don't have time while teaching to revise my curriculum.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9"/>
          <p:cNvSpPr/>
          <p:nvPr/>
        </p:nvSpPr>
        <p:spPr>
          <a:xfrm>
            <a:off x="4348030" y="2056100"/>
            <a:ext cx="16503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Social Science Professor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69103" y="357143"/>
            <a:ext cx="2713333" cy="214918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9"/>
          <p:cNvSpPr/>
          <p:nvPr/>
        </p:nvSpPr>
        <p:spPr>
          <a:xfrm>
            <a:off x="6390049" y="838070"/>
            <a:ext cx="25053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Bebas Neue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I will not use, and will not let students use, AI due to its environmental impact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9"/>
          <p:cNvSpPr/>
          <p:nvPr/>
        </p:nvSpPr>
        <p:spPr>
          <a:xfrm>
            <a:off x="7289726" y="2054537"/>
            <a:ext cx="1546500" cy="1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Biology Professor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7117" y="2641828"/>
            <a:ext cx="2720351" cy="214918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9"/>
          <p:cNvSpPr/>
          <p:nvPr/>
        </p:nvSpPr>
        <p:spPr>
          <a:xfrm>
            <a:off x="835163" y="3122757"/>
            <a:ext cx="21255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Bebas Neue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I'm looking for access to AI tools and technology.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9"/>
          <p:cNvSpPr/>
          <p:nvPr/>
        </p:nvSpPr>
        <p:spPr>
          <a:xfrm>
            <a:off x="2127587" y="4341056"/>
            <a:ext cx="8811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Art Professor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12975" y="2641828"/>
            <a:ext cx="2713333" cy="214918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9"/>
          <p:cNvSpPr/>
          <p:nvPr/>
        </p:nvSpPr>
        <p:spPr>
          <a:xfrm>
            <a:off x="3491543" y="2991031"/>
            <a:ext cx="26088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Bebas Neue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My department would like to introduce AI ethics into our curriculum.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9"/>
          <p:cNvSpPr/>
          <p:nvPr/>
        </p:nvSpPr>
        <p:spPr>
          <a:xfrm>
            <a:off x="4562624" y="4342544"/>
            <a:ext cx="1391100" cy="1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2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Philosophy Professor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9103" y="2641828"/>
            <a:ext cx="2713333" cy="214918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9"/>
          <p:cNvSpPr/>
          <p:nvPr/>
        </p:nvSpPr>
        <p:spPr>
          <a:xfrm>
            <a:off x="6601134" y="3122757"/>
            <a:ext cx="19956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Bebas Neue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i think my students are cheating using AI, how can i confirm?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9"/>
          <p:cNvSpPr/>
          <p:nvPr/>
        </p:nvSpPr>
        <p:spPr>
          <a:xfrm>
            <a:off x="7096996" y="4339493"/>
            <a:ext cx="1779900" cy="1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Language Professor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"/>
          <p:cNvSpPr/>
          <p:nvPr/>
        </p:nvSpPr>
        <p:spPr>
          <a:xfrm>
            <a:off x="0" y="272176"/>
            <a:ext cx="9141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Challenges to AI Integration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0"/>
          <p:cNvSpPr/>
          <p:nvPr/>
        </p:nvSpPr>
        <p:spPr>
          <a:xfrm>
            <a:off x="0" y="733837"/>
            <a:ext cx="9141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100"/>
              <a:buFont typeface="Montserrat"/>
              <a:buNone/>
            </a:pPr>
            <a:r>
              <a:rPr b="0" i="0" lang="en" sz="11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Liberal arts institutions ought to lean into these difficult discussions and complex problems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0"/>
          <p:cNvSpPr/>
          <p:nvPr/>
        </p:nvSpPr>
        <p:spPr>
          <a:xfrm>
            <a:off x="614209" y="1197395"/>
            <a:ext cx="4085100" cy="32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177800" marR="0" rtl="0" algn="l">
              <a:lnSpc>
                <a:spcPct val="126043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Concern that AI's growth may diminish essential human-centered "soft" skills, as well as critical thinking and problems solving skills (deskilling)</a:t>
            </a:r>
            <a:endParaRPr sz="1100"/>
          </a:p>
          <a:p>
            <a:pPr indent="-184150" lvl="0" marL="177800" marR="0" rtl="0" algn="l">
              <a:lnSpc>
                <a:spcPct val="126043"/>
              </a:lnSpc>
              <a:spcBef>
                <a:spcPts val="210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Apprehension over AI automating work, jeopardizing jobs and faculty roles, unsettling careers</a:t>
            </a:r>
            <a:endParaRPr sz="1100"/>
          </a:p>
          <a:p>
            <a:pPr indent="-184150" lvl="0" marL="177800" marR="0" rtl="0" algn="l">
              <a:lnSpc>
                <a:spcPct val="126043"/>
              </a:lnSpc>
              <a:spcBef>
                <a:spcPts val="210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Concerns about deepening the digital divide</a:t>
            </a:r>
            <a:endParaRPr sz="1100"/>
          </a:p>
          <a:p>
            <a:pPr indent="-184150" lvl="0" marL="177800" marR="0" rtl="0" algn="l">
              <a:lnSpc>
                <a:spcPct val="126043"/>
              </a:lnSpc>
              <a:spcBef>
                <a:spcPts val="210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Lack of funding/technical know-how to provide generative AI tools to the community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0"/>
          <p:cNvSpPr/>
          <p:nvPr/>
        </p:nvSpPr>
        <p:spPr>
          <a:xfrm>
            <a:off x="4706555" y="1197395"/>
            <a:ext cx="4085100" cy="3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177800" marR="0" rtl="0" algn="l">
              <a:lnSpc>
                <a:spcPct val="126043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Skepticism about AI's accuracy, ethics, and environmental impact</a:t>
            </a:r>
            <a:endParaRPr sz="1100"/>
          </a:p>
          <a:p>
            <a:pPr indent="-184150" lvl="0" marL="177800" marR="0" rtl="0" algn="l">
              <a:lnSpc>
                <a:spcPct val="126043"/>
              </a:lnSpc>
              <a:spcBef>
                <a:spcPts val="210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Belief that AI Literacy is taught elsewhere in the curriculum or is another department's responsibility</a:t>
            </a:r>
            <a:endParaRPr sz="1100"/>
          </a:p>
          <a:p>
            <a:pPr indent="-184150" lvl="0" marL="177800" marR="0" rtl="0" algn="l">
              <a:lnSpc>
                <a:spcPct val="126043"/>
              </a:lnSpc>
              <a:spcBef>
                <a:spcPts val="210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Frustration due to the constant need to adapt to disruptive technology/events, straining workload and work-life balance </a:t>
            </a:r>
            <a:endParaRPr sz="1100"/>
          </a:p>
          <a:p>
            <a:pPr indent="-184150" lvl="0" marL="177800" marR="0" rtl="0" algn="l">
              <a:lnSpc>
                <a:spcPct val="126043"/>
              </a:lnSpc>
              <a:spcBef>
                <a:spcPts val="210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Reluctance to "share" intellectual property and novel ideas with Gen AI  </a:t>
            </a:r>
            <a:endParaRPr sz="1100"/>
          </a:p>
          <a:p>
            <a:pPr indent="-184150" lvl="0" marL="177800" marR="0" rtl="0" algn="l">
              <a:lnSpc>
                <a:spcPct val="126043"/>
              </a:lnSpc>
              <a:spcBef>
                <a:spcPts val="2100"/>
              </a:spcBef>
              <a:spcAft>
                <a:spcPts val="0"/>
              </a:spcAft>
              <a:buClr>
                <a:srgbClr val="2A2921"/>
              </a:buClr>
              <a:buSzPts val="1300"/>
              <a:buFont typeface="Montserrat"/>
              <a:buChar char="•"/>
            </a:pPr>
            <a:r>
              <a:rPr b="0" i="0" lang="en" sz="13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Inability to keep up with the rapid pace of development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/>
          <p:nvPr/>
        </p:nvSpPr>
        <p:spPr>
          <a:xfrm>
            <a:off x="0" y="272176"/>
            <a:ext cx="9141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AI@Conn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1"/>
          <p:cNvSpPr/>
          <p:nvPr/>
        </p:nvSpPr>
        <p:spPr>
          <a:xfrm>
            <a:off x="0" y="733837"/>
            <a:ext cx="9141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100"/>
              <a:buFont typeface="Montserrat"/>
              <a:buNone/>
            </a:pPr>
            <a:r>
              <a:rPr b="0" i="0" lang="en" sz="11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Library &amp; IT led 3-year funded initiative to integrate AI into Conn's curriculum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1"/>
          <p:cNvSpPr/>
          <p:nvPr/>
        </p:nvSpPr>
        <p:spPr>
          <a:xfrm>
            <a:off x="6279434" y="1249843"/>
            <a:ext cx="2505300" cy="3535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aractéristiques des enfants de 6 à 12 ans" id="369" name="Google Shape;369;p51"/>
          <p:cNvPicPr preferRelativeResize="0"/>
          <p:nvPr/>
        </p:nvPicPr>
        <p:blipFill rotWithShape="1">
          <a:blip r:embed="rId3">
            <a:alphaModFix/>
          </a:blip>
          <a:srcRect b="0" l="23426" r="23426" t="0"/>
          <a:stretch/>
        </p:blipFill>
        <p:spPr>
          <a:xfrm>
            <a:off x="6279434" y="1249843"/>
            <a:ext cx="2505181" cy="353527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1"/>
          <p:cNvSpPr/>
          <p:nvPr/>
        </p:nvSpPr>
        <p:spPr>
          <a:xfrm>
            <a:off x="2283597" y="1249843"/>
            <a:ext cx="1783500" cy="16962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1"/>
          <p:cNvSpPr/>
          <p:nvPr/>
        </p:nvSpPr>
        <p:spPr>
          <a:xfrm>
            <a:off x="2497856" y="1409757"/>
            <a:ext cx="15693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1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Professional Development Workshops for Faculty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1"/>
          <p:cNvSpPr/>
          <p:nvPr/>
        </p:nvSpPr>
        <p:spPr>
          <a:xfrm>
            <a:off x="4210097" y="1249843"/>
            <a:ext cx="1783500" cy="16962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1"/>
          <p:cNvSpPr/>
          <p:nvPr/>
        </p:nvSpPr>
        <p:spPr>
          <a:xfrm>
            <a:off x="4424355" y="1409757"/>
            <a:ext cx="1569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1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Course Development Stipends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1"/>
          <p:cNvSpPr/>
          <p:nvPr/>
        </p:nvSpPr>
        <p:spPr>
          <a:xfrm>
            <a:off x="357098" y="3088900"/>
            <a:ext cx="1783500" cy="16962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1"/>
          <p:cNvSpPr/>
          <p:nvPr/>
        </p:nvSpPr>
        <p:spPr>
          <a:xfrm>
            <a:off x="571358" y="3248813"/>
            <a:ext cx="15693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1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Student-Faculty Summer Research Initiatives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1"/>
          <p:cNvSpPr/>
          <p:nvPr/>
        </p:nvSpPr>
        <p:spPr>
          <a:xfrm>
            <a:off x="357098" y="1249843"/>
            <a:ext cx="1783500" cy="16962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1"/>
          <p:cNvSpPr/>
          <p:nvPr/>
        </p:nvSpPr>
        <p:spPr>
          <a:xfrm>
            <a:off x="571358" y="1409757"/>
            <a:ext cx="1569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1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Harold F. Wiley Fellow in AI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1"/>
          <p:cNvSpPr/>
          <p:nvPr/>
        </p:nvSpPr>
        <p:spPr>
          <a:xfrm>
            <a:off x="4210097" y="3088900"/>
            <a:ext cx="1783500" cy="16962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1"/>
          <p:cNvSpPr/>
          <p:nvPr/>
        </p:nvSpPr>
        <p:spPr>
          <a:xfrm>
            <a:off x="4424355" y="3248813"/>
            <a:ext cx="1569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1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External Outreach and Engagement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1"/>
          <p:cNvSpPr/>
          <p:nvPr/>
        </p:nvSpPr>
        <p:spPr>
          <a:xfrm>
            <a:off x="2283597" y="3088900"/>
            <a:ext cx="1783500" cy="1696200"/>
          </a:xfrm>
          <a:prstGeom prst="rect">
            <a:avLst/>
          </a:prstGeom>
          <a:noFill/>
          <a:ln cap="flat" cmpd="sng" w="25400">
            <a:solidFill>
              <a:srgbClr val="2A29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1"/>
          <p:cNvSpPr/>
          <p:nvPr/>
        </p:nvSpPr>
        <p:spPr>
          <a:xfrm>
            <a:off x="2497856" y="3248813"/>
            <a:ext cx="15693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80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1500"/>
              <a:buFont typeface="Montserrat"/>
              <a:buNone/>
            </a:pPr>
            <a:r>
              <a:rPr b="1" i="0" lang="en" sz="15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Acquisition and Use of New Technologies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B356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2"/>
          <p:cNvSpPr/>
          <p:nvPr/>
        </p:nvSpPr>
        <p:spPr>
          <a:xfrm>
            <a:off x="0" y="2571107"/>
            <a:ext cx="9141900" cy="257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2"/>
          <p:cNvSpPr/>
          <p:nvPr/>
        </p:nvSpPr>
        <p:spPr>
          <a:xfrm>
            <a:off x="388950" y="2921900"/>
            <a:ext cx="83661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100"/>
              <a:buFont typeface="Montserrat"/>
              <a:buNone/>
            </a:pPr>
            <a:r>
              <a:rPr b="0" i="0" lang="en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Join us as we invite thought leaders, educators, and researchers to share their insights on the transformative role of AI in academia. </a:t>
            </a:r>
            <a:r>
              <a:rPr lang="en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Open to faculty, professional staff, and students, this event will be a space to collaborate, learn, and shape the future of AI in liberal arts education.  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100"/>
              <a:buFont typeface="Montserrat"/>
              <a:buNone/>
            </a:pPr>
            <a:r>
              <a:t/>
            </a:r>
            <a:endParaRPr>
              <a:solidFill>
                <a:srgbClr val="5A5A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52"/>
          <p:cNvSpPr/>
          <p:nvPr/>
        </p:nvSpPr>
        <p:spPr>
          <a:xfrm>
            <a:off x="388938" y="3968848"/>
            <a:ext cx="83661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100"/>
              <a:buFont typeface="Montserrat"/>
              <a:buNone/>
            </a:pPr>
            <a:r>
              <a:rPr lang="en"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ailiberalarts.digital.conncoll.edu</a:t>
            </a:r>
            <a:endParaRPr i="0" sz="1800" u="none" cap="none" strike="noStrik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0" name="Google Shape;390;p52"/>
          <p:cNvSpPr/>
          <p:nvPr/>
        </p:nvSpPr>
        <p:spPr>
          <a:xfrm>
            <a:off x="0" y="0"/>
            <a:ext cx="9141900" cy="257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I_Symp_Google Form banner.png" id="391" name="Google Shape;391;p52"/>
          <p:cNvPicPr preferRelativeResize="0"/>
          <p:nvPr/>
        </p:nvPicPr>
        <p:blipFill rotWithShape="1">
          <a:blip r:embed="rId3">
            <a:alphaModFix/>
          </a:blip>
          <a:srcRect b="-8976" l="-2422" r="-2432" t="-8976"/>
          <a:stretch/>
        </p:blipFill>
        <p:spPr>
          <a:xfrm>
            <a:off x="0" y="0"/>
            <a:ext cx="9141716" cy="2571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3"/>
          <p:cNvSpPr/>
          <p:nvPr/>
        </p:nvSpPr>
        <p:spPr>
          <a:xfrm>
            <a:off x="0" y="272138"/>
            <a:ext cx="9141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72"/>
              </a:lnSpc>
              <a:spcBef>
                <a:spcPts val="0"/>
              </a:spcBef>
              <a:spcAft>
                <a:spcPts val="0"/>
              </a:spcAft>
              <a:buClr>
                <a:srgbClr val="2A2921"/>
              </a:buClr>
              <a:buSzPts val="2400"/>
              <a:buFont typeface="Montserrat"/>
              <a:buNone/>
            </a:pPr>
            <a:r>
              <a:rPr b="0" i="0" lang="en" sz="2400" u="none" cap="none" strike="noStrike">
                <a:solidFill>
                  <a:srgbClr val="2A2921"/>
                </a:solidFill>
                <a:latin typeface="Montserrat"/>
                <a:ea typeface="Montserrat"/>
                <a:cs typeface="Montserrat"/>
                <a:sym typeface="Montserrat"/>
              </a:rPr>
              <a:t>References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3"/>
          <p:cNvSpPr/>
          <p:nvPr/>
        </p:nvSpPr>
        <p:spPr>
          <a:xfrm>
            <a:off x="571357" y="1338747"/>
            <a:ext cx="87132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Hibbert, M., et al. (2024). A framework for AI Literacy. EDUCAUSE. 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3"/>
          <p:cNvSpPr/>
          <p:nvPr/>
        </p:nvSpPr>
        <p:spPr>
          <a:xfrm>
            <a:off x="571357" y="1594650"/>
            <a:ext cx="87132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Kassorla, M., Georgieva, M., &amp; Papini, A. (2024). AI literacy in teaching and learning. EDUCAUSE.     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3"/>
          <p:cNvSpPr/>
          <p:nvPr/>
        </p:nvSpPr>
        <p:spPr>
          <a:xfrm>
            <a:off x="571357" y="1850554"/>
            <a:ext cx="8713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Laupichler, M. et al. (2022). Artificial intelligence literacy in higher and adult education: A scoping literature review. Computers in Education: Artificial Intelligence. doi.org/10.1016/j.caeai.2022.100101 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3"/>
          <p:cNvSpPr/>
          <p:nvPr/>
        </p:nvSpPr>
        <p:spPr>
          <a:xfrm>
            <a:off x="571357" y="2288858"/>
            <a:ext cx="8713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Lo, L. S. (2023). AI literacy: A guide for academic libraries. College &amp; Research Libraries News, 84(9), 356–359. </a:t>
            </a:r>
            <a:r>
              <a:rPr b="0" i="0" lang="en" sz="10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https://crln.acrl.org/index.php/crlnews/article/view/26704/34626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3"/>
          <p:cNvSpPr/>
          <p:nvPr/>
        </p:nvSpPr>
        <p:spPr>
          <a:xfrm>
            <a:off x="571350" y="3015165"/>
            <a:ext cx="8245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Miltenoff. (2024). Academic Librarians in Times of AI and AI Literacy: Tasks, Responsibilities, and Leadership. </a:t>
            </a:r>
            <a:r>
              <a:rPr b="0" i="1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The International Information &amp; Library Review.</a:t>
            </a: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1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56</a:t>
            </a: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(3), 296–305. https://doi.org/10.1080/10572317.2024.2381182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3"/>
          <p:cNvSpPr/>
          <p:nvPr/>
        </p:nvSpPr>
        <p:spPr>
          <a:xfrm>
            <a:off x="571350" y="3453469"/>
            <a:ext cx="8713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Rasky, E. (2024). Generative AI policy in higher education: A preliminary survey. Centre for International Governance Innovation.    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3"/>
          <p:cNvSpPr/>
          <p:nvPr/>
        </p:nvSpPr>
        <p:spPr>
          <a:xfrm>
            <a:off x="571350" y="4179776"/>
            <a:ext cx="8713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Weil, D. and Forrester, J. (2024). A Road Map for Leveraging AI at a Smaller Institution. EDUCAUSE.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3"/>
          <p:cNvSpPr/>
          <p:nvPr/>
        </p:nvSpPr>
        <p:spPr>
          <a:xfrm>
            <a:off x="571357" y="3741472"/>
            <a:ext cx="8713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b="0" i="0" lang="en" sz="1000" u="none" cap="none" strike="noStrike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Wang, H. et al. (2024). Generative AI in higher education: Seeing ChatGPT through universities' policies, resources, and guidelines. Computers in Education: Artificial Intelligence. doi.org/10.1016/j.caeai.2024.100326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3"/>
          <p:cNvSpPr/>
          <p:nvPr/>
        </p:nvSpPr>
        <p:spPr>
          <a:xfrm>
            <a:off x="571357" y="1082843"/>
            <a:ext cx="87132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lang="en" sz="1000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Council for Independent Colleges. A playbook for encouraging safe AI use on campus.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3"/>
          <p:cNvSpPr/>
          <p:nvPr/>
        </p:nvSpPr>
        <p:spPr>
          <a:xfrm>
            <a:off x="571350" y="2727161"/>
            <a:ext cx="8245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58"/>
              </a:lnSpc>
              <a:spcBef>
                <a:spcPts val="0"/>
              </a:spcBef>
              <a:spcAft>
                <a:spcPts val="0"/>
              </a:spcAft>
              <a:buClr>
                <a:srgbClr val="5A5A4C"/>
              </a:buClr>
              <a:buSzPts val="1000"/>
              <a:buFont typeface="Montserrat"/>
              <a:buNone/>
            </a:pPr>
            <a:r>
              <a:rPr lang="en" sz="1000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Mowreader, A. (2025). How librarians can </a:t>
            </a:r>
            <a:r>
              <a:rPr lang="en" sz="1000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engage</a:t>
            </a:r>
            <a:r>
              <a:rPr lang="en" sz="1000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 with </a:t>
            </a:r>
            <a:r>
              <a:rPr lang="en" sz="1000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generative</a:t>
            </a:r>
            <a:r>
              <a:rPr lang="en" sz="1000">
                <a:solidFill>
                  <a:srgbClr val="5A5A4C"/>
                </a:solidFill>
                <a:latin typeface="Montserrat"/>
                <a:ea typeface="Montserrat"/>
                <a:cs typeface="Montserrat"/>
                <a:sym typeface="Montserrat"/>
              </a:rPr>
              <a:t> AI. Inside Higher Education.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4"/>
          <p:cNvSpPr txBox="1"/>
          <p:nvPr>
            <p:ph type="ctrTitle"/>
          </p:nvPr>
        </p:nvSpPr>
        <p:spPr>
          <a:xfrm>
            <a:off x="250175" y="675375"/>
            <a:ext cx="8520600" cy="1106400"/>
          </a:xfrm>
          <a:prstGeom prst="rect">
            <a:avLst/>
          </a:prstGeom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Ethical Data Toolkit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3" name="Google Shape;413;p54"/>
          <p:cNvSpPr txBox="1"/>
          <p:nvPr>
            <p:ph idx="1" type="subTitle"/>
          </p:nvPr>
        </p:nvSpPr>
        <p:spPr>
          <a:xfrm>
            <a:off x="250175" y="2215356"/>
            <a:ext cx="8767800" cy="11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88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Creating </a:t>
            </a:r>
            <a:r>
              <a:rPr b="1" lang="en" sz="288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an AI-Driven Knowledge Base for </a:t>
            </a:r>
            <a:endParaRPr b="1" sz="2880">
              <a:solidFill>
                <a:srgbClr val="3D85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88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rPr>
              <a:t>Advancing Data Literacy and Data Stewardship</a:t>
            </a:r>
            <a:endParaRPr b="1" sz="2880">
              <a:solidFill>
                <a:srgbClr val="3D85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54"/>
          <p:cNvSpPr txBox="1"/>
          <p:nvPr>
            <p:ph idx="1" type="subTitle"/>
          </p:nvPr>
        </p:nvSpPr>
        <p:spPr>
          <a:xfrm>
            <a:off x="311700" y="34415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692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Kara Kugelmeyer</a:t>
            </a:r>
            <a:endParaRPr sz="1692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492">
                <a:solidFill>
                  <a:srgbClr val="0000FF"/>
                </a:solidFill>
                <a:latin typeface="Roboto Medium"/>
                <a:ea typeface="Roboto Medium"/>
                <a:cs typeface="Roboto Medium"/>
                <a:sym typeface="Roboto Medium"/>
              </a:rPr>
              <a:t>kara.kugelmeyer@colby.edu</a:t>
            </a:r>
            <a:endParaRPr sz="1492">
              <a:solidFill>
                <a:srgbClr val="0000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62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Data &amp; Science </a:t>
            </a:r>
            <a:r>
              <a:rPr lang="en" sz="162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Librarian</a:t>
            </a:r>
            <a:r>
              <a:rPr lang="en" sz="162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162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162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Colby College</a:t>
            </a:r>
            <a:r>
              <a:rPr b="1" lang="en" sz="16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6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fadeDir="5400012" kx="0" rotWithShape="0" algn="bl" stA="1000" stPos="0" sy="-100000" ky="0"/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" sz="3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Ethical Data Toolkit (EDT)</a:t>
            </a:r>
            <a:endParaRPr b="1" sz="3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0" name="Google Shape;420;p5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Concept e</a:t>
            </a:r>
            <a:r>
              <a:rPr lang="en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merged from sabbatical research at the Davis Institute for A</a:t>
            </a: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I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i="1" lang="en" sz="1400">
                <a:latin typeface="Verdana"/>
                <a:ea typeface="Verdana"/>
                <a:cs typeface="Verdana"/>
                <a:sym typeface="Verdana"/>
              </a:rPr>
              <a:t>Just-in-time support”, knowledge bases enhance self-directed learning, chatbots + knowledge bases = scalable, personalized help </a:t>
            </a:r>
            <a:r>
              <a:rPr lang="en" sz="900">
                <a:latin typeface="Verdana"/>
                <a:ea typeface="Verdana"/>
                <a:cs typeface="Verdana"/>
                <a:sym typeface="Verdana"/>
              </a:rPr>
              <a:t>(Ackerman et. al, 2003; Hrynaszkiewicz et al., 2021; Kester et al., 2001; Kooli, 2023) 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Goals of EDT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Respond to growing need for centralized, ethical data guidance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Promote library expertise, support, services, and resources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Supports interdisciplinary, data-informed liberal arts research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Helps proactively addresses ethical concerns before they become barriers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Models principled use of AI technologies in academic contexts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Consolidate ethical data resources across disciplines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Reach diverse user communities (students, faculty, staff)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Enable approachable, scalable ethical education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1" name="Google Shape;421;p55" title="ChatGPT Image Mar 31, 2025, 05_00_3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0450" y="3094575"/>
            <a:ext cx="1785500" cy="17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6"/>
          <p:cNvSpPr txBox="1"/>
          <p:nvPr>
            <p:ph type="title"/>
          </p:nvPr>
        </p:nvSpPr>
        <p:spPr>
          <a:xfrm>
            <a:off x="334200" y="313604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  <a:reflection blurRad="0" dir="5400000" dist="38100" endA="0" fadeDir="5400012" kx="0" rotWithShape="0" algn="bl" stA="0" stPos="0" sy="-100000" ky="0"/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" sz="3100">
                <a:latin typeface="Ubuntu"/>
                <a:ea typeface="Ubuntu"/>
                <a:cs typeface="Ubuntu"/>
                <a:sym typeface="Ubuntu"/>
              </a:rPr>
              <a:t>Elements of </a:t>
            </a:r>
            <a:r>
              <a:rPr b="1" lang="en" sz="3100">
                <a:latin typeface="Ubuntu"/>
                <a:ea typeface="Ubuntu"/>
                <a:cs typeface="Ubuntu"/>
                <a:sym typeface="Ubuntu"/>
              </a:rPr>
              <a:t>EDT</a:t>
            </a:r>
            <a:endParaRPr b="1" sz="31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27" name="Google Shape;427;p56" title="ChatGPT Image Mar 31, 2025, 05_21_2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675" y="3507250"/>
            <a:ext cx="2217827" cy="147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6"/>
          <p:cNvSpPr txBox="1"/>
          <p:nvPr>
            <p:ph idx="1" type="body"/>
          </p:nvPr>
        </p:nvSpPr>
        <p:spPr>
          <a:xfrm>
            <a:off x="272675" y="108642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lin Gothic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Housed in a Google Site for intuitive access and navigation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lin Gothic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Interactive Chatbot - DataWise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Content includes: data handbooks, 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governance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 models, data resources, research data management best practices, etc.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lin Gothic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Instructional toolkits, templates, and lesson plans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lin Gothic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Glossary and Citation Guidance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lin Gothic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Connects users with library experts</a:t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7"/>
          <p:cNvSpPr txBox="1"/>
          <p:nvPr>
            <p:ph type="title"/>
          </p:nvPr>
        </p:nvSpPr>
        <p:spPr>
          <a:xfrm>
            <a:off x="603275" y="159528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1160000" dist="19050">
              <a:srgbClr val="000000">
                <a:alpha val="61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" sz="2900">
                <a:latin typeface="Ubuntu"/>
                <a:ea typeface="Ubuntu"/>
                <a:cs typeface="Ubuntu"/>
                <a:sym typeface="Ubuntu"/>
              </a:rPr>
              <a:t>        </a:t>
            </a:r>
            <a:r>
              <a:rPr b="1" lang="en" sz="3100">
                <a:latin typeface="Ubuntu"/>
                <a:ea typeface="Ubuntu"/>
                <a:cs typeface="Ubuntu"/>
                <a:sym typeface="Ubuntu"/>
              </a:rPr>
              <a:t>Building the AI Knowledge Base</a:t>
            </a:r>
            <a:endParaRPr sz="4200"/>
          </a:p>
        </p:txBody>
      </p:sp>
      <p:pic>
        <p:nvPicPr>
          <p:cNvPr id="434" name="Google Shape;434;p57" title="ChatGPT Image Mar 31, 2025, 05_18_0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6725" y="1774075"/>
            <a:ext cx="2182975" cy="145532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7"/>
          <p:cNvSpPr txBox="1"/>
          <p:nvPr>
            <p:ph idx="1" type="body"/>
          </p:nvPr>
        </p:nvSpPr>
        <p:spPr>
          <a:xfrm>
            <a:off x="154200" y="978325"/>
            <a:ext cx="8835600" cy="3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AI Knowledge Base training materials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69455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43"/>
              <a:buFont typeface="Verdana"/>
              <a:buChar char="○"/>
            </a:pPr>
            <a:r>
              <a:rPr lang="en" sz="1543">
                <a:latin typeface="Verdana"/>
                <a:ea typeface="Verdana"/>
                <a:cs typeface="Verdana"/>
                <a:sym typeface="Verdana"/>
              </a:rPr>
              <a:t>Toolkit documents, example questions, online content (resources, laws, frameworks, code, etc.)</a:t>
            </a:r>
            <a:endParaRPr sz="1543">
              <a:latin typeface="Verdana"/>
              <a:ea typeface="Verdana"/>
              <a:cs typeface="Verdana"/>
              <a:sym typeface="Verdana"/>
            </a:endParaRPr>
          </a:p>
          <a:p>
            <a:pPr indent="-26670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○"/>
            </a:pPr>
            <a:r>
              <a:rPr lang="en" sz="1500">
                <a:latin typeface="Verdana"/>
                <a:ea typeface="Verdana"/>
                <a:cs typeface="Verdana"/>
                <a:sym typeface="Verdana"/>
              </a:rPr>
              <a:t>Programming guardrails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indent="-203200" lvl="2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■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Respect and acknowledgement for content creation and rights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203200" lvl="2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■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No ingestion of data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203200" lvl="2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■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Privacy-by-design and transparency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203200" lvl="2" marL="1143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■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Default to contacting human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Explore various platforms and configurations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6670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○"/>
            </a:pPr>
            <a:r>
              <a:rPr lang="en" sz="1500">
                <a:latin typeface="Verdana"/>
                <a:ea typeface="Verdana"/>
                <a:cs typeface="Verdana"/>
                <a:sym typeface="Verdana"/>
              </a:rPr>
              <a:t>V1: Low code= Chatbase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indent="-203200" lvl="2" marL="1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■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Share resources on GitHub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-26670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Verdana"/>
              <a:buChar char="○"/>
            </a:pPr>
            <a:r>
              <a:rPr lang="en" sz="1500">
                <a:latin typeface="Verdana"/>
                <a:ea typeface="Verdana"/>
                <a:cs typeface="Verdana"/>
                <a:sym typeface="Verdana"/>
              </a:rPr>
              <a:t>V2: Medium code = Secure Large Language Model with retrieval augmented generation (RAG) vector database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indent="-203200" lvl="2" marL="1143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■"/>
            </a:pPr>
            <a:r>
              <a:rPr lang="en" sz="1400">
                <a:latin typeface="Verdana"/>
                <a:ea typeface="Verdana"/>
                <a:cs typeface="Verdana"/>
                <a:sym typeface="Verdana"/>
              </a:rPr>
              <a:t>Share code and resources on GitHub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8"/>
          <p:cNvSpPr txBox="1"/>
          <p:nvPr>
            <p:ph type="title"/>
          </p:nvPr>
        </p:nvSpPr>
        <p:spPr>
          <a:xfrm>
            <a:off x="157350" y="173753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2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" sz="3100">
                <a:latin typeface="Ubuntu"/>
                <a:ea typeface="Ubuntu"/>
                <a:cs typeface="Ubuntu"/>
                <a:sym typeface="Ubuntu"/>
              </a:rPr>
              <a:t>Next Steps</a:t>
            </a:r>
            <a:endParaRPr/>
          </a:p>
        </p:txBody>
      </p:sp>
      <p:sp>
        <p:nvSpPr>
          <p:cNvPr id="441" name="Google Shape;441;p58"/>
          <p:cNvSpPr txBox="1"/>
          <p:nvPr>
            <p:ph idx="1" type="body"/>
          </p:nvPr>
        </p:nvSpPr>
        <p:spPr>
          <a:xfrm>
            <a:off x="237825" y="1031000"/>
            <a:ext cx="8448900" cy="3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17182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Get Feedback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17182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Start V2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17182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Finish Google Site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45268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3333"/>
              <a:buFont typeface="Verdana"/>
              <a:buChar char="○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User testing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45268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3333"/>
              <a:buFont typeface="Verdana"/>
              <a:buChar char="○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Soft Launch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317182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Ongoing 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Assessment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56847" lvl="1" marL="742950" rtl="0" algn="l">
              <a:spcBef>
                <a:spcPts val="0"/>
              </a:spcBef>
              <a:spcAft>
                <a:spcPts val="0"/>
              </a:spcAft>
              <a:buSzPct val="96405"/>
              <a:buFont typeface="Verdana"/>
              <a:buChar char="○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Measure the Toolkit’s impact on ethical awareness and applied research practices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09540" lvl="2" marL="1143000" rtl="0" algn="l">
              <a:spcBef>
                <a:spcPts val="0"/>
              </a:spcBef>
              <a:spcAft>
                <a:spcPts val="0"/>
              </a:spcAft>
              <a:buSzPct val="107516"/>
              <a:buFont typeface="Verdana"/>
              <a:buChar char="■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Develop assessment matrix with indicators such as: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04619" lvl="3" marL="1600200" rtl="0" algn="l">
              <a:spcBef>
                <a:spcPts val="0"/>
              </a:spcBef>
              <a:spcAft>
                <a:spcPts val="0"/>
              </a:spcAft>
              <a:buSzPct val="10196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User confidence in ethical decision-making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04619" lvl="3" marL="1600200" rtl="0" algn="l">
              <a:spcBef>
                <a:spcPts val="0"/>
              </a:spcBef>
              <a:spcAft>
                <a:spcPts val="0"/>
              </a:spcAft>
              <a:buSzPct val="10196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Integration of EDT content into assignments or projects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04619" lvl="3" marL="1600200" rtl="0" algn="l">
              <a:spcBef>
                <a:spcPts val="0"/>
              </a:spcBef>
              <a:spcAft>
                <a:spcPts val="0"/>
              </a:spcAft>
              <a:buSzPct val="10196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Frequency of use and repeat visits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04619" lvl="3" marL="1600200" rtl="0" algn="l">
              <a:spcBef>
                <a:spcPts val="0"/>
              </a:spcBef>
              <a:spcAft>
                <a:spcPts val="0"/>
              </a:spcAft>
              <a:buSzPct val="101960"/>
              <a:buFont typeface="Verdana"/>
              <a:buChar char="●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Faculty/staff-reported improvements in research support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-209540" lvl="2" marL="1143000" rtl="0" algn="l">
              <a:spcBef>
                <a:spcPts val="0"/>
              </a:spcBef>
              <a:spcAft>
                <a:spcPts val="0"/>
              </a:spcAft>
              <a:buSzPct val="107516"/>
              <a:buFont typeface="Verdana"/>
              <a:buChar char="■"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Deploy brief pre/post surveys for course integrations and one-off projects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442" name="Google Shape;442;p58" title="ChatGPT Image Mar 31, 2025, 05_42_2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225" y="113725"/>
            <a:ext cx="2054574" cy="205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1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" sz="3000"/>
              <a:t>References</a:t>
            </a:r>
            <a:endParaRPr/>
          </a:p>
        </p:txBody>
      </p:sp>
      <p:sp>
        <p:nvSpPr>
          <p:cNvPr id="448" name="Google Shape;448;p59"/>
          <p:cNvSpPr txBox="1"/>
          <p:nvPr>
            <p:ph idx="1" type="body"/>
          </p:nvPr>
        </p:nvSpPr>
        <p:spPr>
          <a:xfrm>
            <a:off x="457200" y="10310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4572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 Medium"/>
              <a:buChar char="❖"/>
            </a:pP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Ackerman, M. S., &amp; Halverson, C. (2003). Sharing expertise: The next step for knowledge management. In M. Huysman, V. Wulf, &amp; W. Prinz (Eds.), Social capital and information technology (pp. 273–299). MIT Press.</a:t>
            </a: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https://doi.org/10.7551/mitpress/6289.003.0015</a:t>
            </a:r>
            <a:endParaRPr sz="1000">
              <a:solidFill>
                <a:srgbClr val="222222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 Medium"/>
              <a:buChar char="❖"/>
            </a:pP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Hrynaszkiewicz, I., Harney, J., &amp; Cadwallader, L. (2021). A Survey of Researchers’ Needs and Priorities for Data Sharing. Data Science Journal, 20(1), 31. </a:t>
            </a: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https://doi.org/10.5334/dsj-2021-031</a:t>
            </a:r>
            <a:endParaRPr sz="1000">
              <a:solidFill>
                <a:srgbClr val="222222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 Medium"/>
              <a:buChar char="❖"/>
            </a:pP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Kester, L., Kirschner, P. A., van Merriënboer, J. J. G., &amp; Baumer, A. (2001). Just-in-time information presentation and the acquisition of complex cognitive skills. Computers in Human Behavior, 17(4), 373–391.</a:t>
            </a: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https://doi.org/10.1016/S0747-5632(01)00011-5</a:t>
            </a:r>
            <a:endParaRPr sz="1000">
              <a:solidFill>
                <a:srgbClr val="222222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 Medium"/>
              <a:buChar char="❖"/>
            </a:pP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Kakolu, S., &amp; Faheem, M. A. (2024). Building trust with generative AI chatbots: Exploring explainability, privacy, and user acceptance. Iconic Research And Engineering Journals, 8(3), 823-834.</a:t>
            </a:r>
            <a:endParaRPr sz="1000">
              <a:solidFill>
                <a:srgbClr val="222222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 Medium"/>
              <a:buChar char="❖"/>
            </a:pP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Kooli, C. (2023). Chatbots in Education and Research: A Critical Examination of Ethical Implications and Solutions. Sustainability, 15(7), 5614. </a:t>
            </a:r>
            <a:r>
              <a:rPr lang="en" sz="1000">
                <a:solidFill>
                  <a:srgbClr val="222222"/>
                </a:solidFill>
                <a:highlight>
                  <a:schemeClr val="lt2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https://doi.org/10.3390/su15075614</a:t>
            </a:r>
            <a:endParaRPr sz="1000">
              <a:solidFill>
                <a:srgbClr val="222222"/>
              </a:solidFill>
              <a:highlight>
                <a:schemeClr val="lt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